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50.jpg" ContentType="image/pn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6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72" r:id="rId13"/>
    <p:sldId id="270" r:id="rId14"/>
    <p:sldId id="271" r:id="rId15"/>
    <p:sldId id="281" r:id="rId16"/>
    <p:sldId id="277" r:id="rId17"/>
    <p:sldId id="273" r:id="rId18"/>
    <p:sldId id="275" r:id="rId19"/>
    <p:sldId id="276" r:id="rId20"/>
    <p:sldId id="279" r:id="rId21"/>
    <p:sldId id="278" r:id="rId22"/>
    <p:sldId id="282" r:id="rId23"/>
    <p:sldId id="283" r:id="rId24"/>
    <p:sldId id="284" r:id="rId25"/>
    <p:sldId id="287" r:id="rId26"/>
    <p:sldId id="286" r:id="rId27"/>
    <p:sldId id="285" r:id="rId28"/>
    <p:sldId id="289" r:id="rId29"/>
    <p:sldId id="290" r:id="rId30"/>
    <p:sldId id="288" r:id="rId31"/>
    <p:sldId id="291" r:id="rId32"/>
    <p:sldId id="292" r:id="rId33"/>
    <p:sldId id="293" r:id="rId34"/>
    <p:sldId id="294" r:id="rId35"/>
    <p:sldId id="295" r:id="rId36"/>
    <p:sldId id="296" r:id="rId37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EAB"/>
    <a:srgbClr val="4AA851"/>
    <a:srgbClr val="FF6D2D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6"/>
    <p:restoredTop sz="91293"/>
  </p:normalViewPr>
  <p:slideViewPr>
    <p:cSldViewPr snapToGrid="0" snapToObjects="1">
      <p:cViewPr varScale="1">
        <p:scale>
          <a:sx n="116" d="100"/>
          <a:sy n="116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%20Tareas\AFIN\Productos\Cuarentena\OTROS%20PEDIDOS\CONSTRUCCION\ESTADISTIC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%20Tareas\AFIN\Productos\Cuarentena\INDICADORES\Movimiento%20de%20carga%20portuaria%20hist&#243;rica%20y%20proyecciones%20-%20PUERT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%20Tareas\AFIN\Productos\Cuarentena\INDICADORES\Movimiento%20de%20carga%20portuaria%20hist&#243;rica%20y%20proyecciones%20-%20PUERT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%20Tareas\AFIN\Productos\Cuarentena\ppt%20infra%20social\Servicios%20p&#250;blicos%20Brechas%2002062020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%20Tareas\AFIN\Productos\Cuarentena\INDICADORES\Electricidad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%20Tareas\AFIN\Productos\Cuarentena\INDICADORES\Indicadores%20teleco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PE" sz="1800" b="1" i="0" dirty="0">
                <a:latin typeface="Arial Narrow" panose="020B0604020202020204" pitchFamily="34" charset="0"/>
              </a:rPr>
              <a:t>Pliegos presupuestarios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0.39854396325459318"/>
          <c:y val="0.25177709032797219"/>
          <c:w val="0.46006151855235372"/>
          <c:h val="0.66629583473836995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DU!$A$4:$A$6</c:f>
              <c:strCache>
                <c:ptCount val="3"/>
                <c:pt idx="0">
                  <c:v>GOBIERNO NACIONAL</c:v>
                </c:pt>
                <c:pt idx="1">
                  <c:v>GOBIERNOS REGIONALES</c:v>
                </c:pt>
                <c:pt idx="2">
                  <c:v>GOBIERNOS LOCALES</c:v>
                </c:pt>
              </c:strCache>
            </c:strRef>
          </c:cat>
          <c:val>
            <c:numRef>
              <c:f>DU!$B$4:$B$6</c:f>
              <c:numCache>
                <c:formatCode>_-* #,##0_-;\-* #,##0_-;_-* "-"??_-;_-@_-</c:formatCode>
                <c:ptCount val="3"/>
                <c:pt idx="0">
                  <c:v>152</c:v>
                </c:pt>
                <c:pt idx="1">
                  <c:v>26</c:v>
                </c:pt>
                <c:pt idx="2">
                  <c:v>1874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A4-0142-BABE-1C465DB8F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7972384"/>
        <c:axId val="115106496"/>
      </c:barChart>
      <c:catAx>
        <c:axId val="77972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pPr>
            <a:endParaRPr lang="es-PE"/>
          </a:p>
        </c:txPr>
        <c:crossAx val="115106496"/>
        <c:crosses val="autoZero"/>
        <c:auto val="1"/>
        <c:lblAlgn val="ctr"/>
        <c:lblOffset val="100"/>
        <c:noMultiLvlLbl val="0"/>
      </c:catAx>
      <c:valAx>
        <c:axId val="115106496"/>
        <c:scaling>
          <c:orientation val="minMax"/>
        </c:scaling>
        <c:delete val="1"/>
        <c:axPos val="b"/>
        <c:numFmt formatCode="_-* #,##0_-;\-* #,##0_-;_-* &quot;-&quot;??_-;_-@_-" sourceLinked="1"/>
        <c:majorTickMark val="none"/>
        <c:minorTickMark val="none"/>
        <c:tickLblPos val="nextTo"/>
        <c:crossAx val="7797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>
        <a:alpha val="70000"/>
      </a:schemeClr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Hoja1!$A$6</c:f>
              <c:strCache>
                <c:ptCount val="1"/>
                <c:pt idx="0">
                  <c:v>Callao: Terminal Norte y Muelle Sur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Hoja1!$B$3:$V$3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Hoja1!$B$6:$V$6</c:f>
              <c:numCache>
                <c:formatCode>#,##0.0</c:formatCode>
                <c:ptCount val="21"/>
                <c:pt idx="0">
                  <c:v>10.208955</c:v>
                </c:pt>
                <c:pt idx="1">
                  <c:v>10.317211</c:v>
                </c:pt>
                <c:pt idx="2">
                  <c:v>11.336665</c:v>
                </c:pt>
                <c:pt idx="3">
                  <c:v>12.112583000000001</c:v>
                </c:pt>
                <c:pt idx="4">
                  <c:v>13.54407</c:v>
                </c:pt>
                <c:pt idx="5">
                  <c:v>12.973163</c:v>
                </c:pt>
                <c:pt idx="6">
                  <c:v>13.740672999999999</c:v>
                </c:pt>
                <c:pt idx="7">
                  <c:v>14.725698</c:v>
                </c:pt>
                <c:pt idx="8">
                  <c:v>16.399141</c:v>
                </c:pt>
                <c:pt idx="9">
                  <c:v>19.049520999999999</c:v>
                </c:pt>
                <c:pt idx="10">
                  <c:v>17.380434000000001</c:v>
                </c:pt>
                <c:pt idx="11">
                  <c:v>21.105957</c:v>
                </c:pt>
                <c:pt idx="12">
                  <c:v>25.927502</c:v>
                </c:pt>
                <c:pt idx="13">
                  <c:v>30.255721999999999</c:v>
                </c:pt>
                <c:pt idx="14">
                  <c:v>30.318625000000001</c:v>
                </c:pt>
                <c:pt idx="15">
                  <c:v>30.971520000000002</c:v>
                </c:pt>
                <c:pt idx="16">
                  <c:v>28.780021999999999</c:v>
                </c:pt>
                <c:pt idx="17">
                  <c:v>29.080998999999998</c:v>
                </c:pt>
                <c:pt idx="18">
                  <c:v>32.757415000000002</c:v>
                </c:pt>
                <c:pt idx="19">
                  <c:v>33.633533999999997</c:v>
                </c:pt>
                <c:pt idx="20">
                  <c:v>34.487212486114601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CB-1343-8507-ADCE70E07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3883504"/>
        <c:axId val="433873936"/>
      </c:barChart>
      <c:catAx>
        <c:axId val="43388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pPr>
            <a:endParaRPr lang="es-PE"/>
          </a:p>
        </c:txPr>
        <c:crossAx val="433873936"/>
        <c:crosses val="autoZero"/>
        <c:auto val="1"/>
        <c:lblAlgn val="ctr"/>
        <c:lblOffset val="100"/>
        <c:noMultiLvlLbl val="0"/>
      </c:catAx>
      <c:valAx>
        <c:axId val="43387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pPr>
            <a:endParaRPr lang="es-PE"/>
          </a:p>
        </c:txPr>
        <c:crossAx val="43388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5288882349688363E-2"/>
          <c:y val="0"/>
          <c:w val="0.84315184418621181"/>
          <c:h val="0.125977441193963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 Narrow" panose="020B0604020202020204" pitchFamily="34" charset="0"/>
              <a:ea typeface="+mn-ea"/>
              <a:cs typeface="Arial Narrow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Hoja1!$A$4</c:f>
              <c:strCache>
                <c:ptCount val="1"/>
                <c:pt idx="0">
                  <c:v>TP Matarani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Hoja1!$B$3:$V$3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Hoja1!$B$4:$V$4</c:f>
              <c:numCache>
                <c:formatCode>0.0</c:formatCode>
                <c:ptCount val="21"/>
                <c:pt idx="0">
                  <c:v>1.0417780000000001</c:v>
                </c:pt>
                <c:pt idx="1">
                  <c:v>0.64894399999999997</c:v>
                </c:pt>
                <c:pt idx="2">
                  <c:v>1.151</c:v>
                </c:pt>
                <c:pt idx="3">
                  <c:v>1.0509999999999999</c:v>
                </c:pt>
                <c:pt idx="4">
                  <c:v>1.003366</c:v>
                </c:pt>
                <c:pt idx="5">
                  <c:v>1.401268</c:v>
                </c:pt>
                <c:pt idx="6">
                  <c:v>1.358584</c:v>
                </c:pt>
                <c:pt idx="7">
                  <c:v>1.6134599999999999</c:v>
                </c:pt>
                <c:pt idx="8">
                  <c:v>2.9694919999999998</c:v>
                </c:pt>
                <c:pt idx="9">
                  <c:v>2.9487510000000001</c:v>
                </c:pt>
                <c:pt idx="10">
                  <c:v>2.9409550000000002</c:v>
                </c:pt>
                <c:pt idx="11">
                  <c:v>3.4031349999999998</c:v>
                </c:pt>
                <c:pt idx="12">
                  <c:v>3.480191</c:v>
                </c:pt>
                <c:pt idx="13">
                  <c:v>3.1894870000000002</c:v>
                </c:pt>
                <c:pt idx="14">
                  <c:v>3.8608020000000001</c:v>
                </c:pt>
                <c:pt idx="15">
                  <c:v>3.6533060000000002</c:v>
                </c:pt>
                <c:pt idx="16">
                  <c:v>3.8624350000000001</c:v>
                </c:pt>
                <c:pt idx="17">
                  <c:v>6.560066</c:v>
                </c:pt>
                <c:pt idx="18">
                  <c:v>6.9735569999999996</c:v>
                </c:pt>
                <c:pt idx="19">
                  <c:v>7.1918280000000001</c:v>
                </c:pt>
                <c:pt idx="20">
                  <c:v>6.8762140484999996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2-844A-9B1E-1323380E301D}"/>
            </c:ext>
          </c:extLst>
        </c:ser>
        <c:ser>
          <c:idx val="1"/>
          <c:order val="1"/>
          <c:tx>
            <c:strRef>
              <c:f>Hoja1!$A$5</c:f>
              <c:strCache>
                <c:ptCount val="1"/>
                <c:pt idx="0">
                  <c:v>TP Paita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Hoja1!$B$3:$V$3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Hoja1!$B$5:$V$5</c:f>
              <c:numCache>
                <c:formatCode>_ * #,##0.0_ ;_ * \-#,##0.0_ ;_ * "-"??_ ;_ @_ </c:formatCode>
                <c:ptCount val="21"/>
                <c:pt idx="0" formatCode="_ * #,##0.000_ ;_ * \-#,##0.000_ ;_ * &quot;-&quot;??_ ;_ @_ ">
                  <c:v>0.65930100000000003</c:v>
                </c:pt>
                <c:pt idx="1">
                  <c:v>0.74379600000000001</c:v>
                </c:pt>
                <c:pt idx="2">
                  <c:v>0.81242199999999998</c:v>
                </c:pt>
                <c:pt idx="3">
                  <c:v>0.77823399999999998</c:v>
                </c:pt>
                <c:pt idx="4">
                  <c:v>0.77085800000000004</c:v>
                </c:pt>
                <c:pt idx="5">
                  <c:v>0.87989399999999995</c:v>
                </c:pt>
                <c:pt idx="6">
                  <c:v>0.84697599999999995</c:v>
                </c:pt>
                <c:pt idx="7">
                  <c:v>1.0143089999999999</c:v>
                </c:pt>
                <c:pt idx="8">
                  <c:v>1.0210189999999999</c:v>
                </c:pt>
                <c:pt idx="9">
                  <c:v>1.2652920000000001</c:v>
                </c:pt>
                <c:pt idx="10">
                  <c:v>1.1030679999999999</c:v>
                </c:pt>
                <c:pt idx="11">
                  <c:v>1.2680830000000001</c:v>
                </c:pt>
                <c:pt idx="12">
                  <c:v>1.400215</c:v>
                </c:pt>
                <c:pt idx="13">
                  <c:v>1.5138469999999999</c:v>
                </c:pt>
                <c:pt idx="14">
                  <c:v>1.507854</c:v>
                </c:pt>
                <c:pt idx="15">
                  <c:v>1.7150639999999999</c:v>
                </c:pt>
                <c:pt idx="16">
                  <c:v>2.1916739999999999</c:v>
                </c:pt>
                <c:pt idx="17">
                  <c:v>2.1349119999999999</c:v>
                </c:pt>
                <c:pt idx="18">
                  <c:v>2.093702</c:v>
                </c:pt>
                <c:pt idx="19">
                  <c:v>2.4910410000000001</c:v>
                </c:pt>
                <c:pt idx="20">
                  <c:v>2.7575615018461499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32-844A-9B1E-1323380E301D}"/>
            </c:ext>
          </c:extLst>
        </c:ser>
        <c:ser>
          <c:idx val="3"/>
          <c:order val="2"/>
          <c:tx>
            <c:strRef>
              <c:f>Hoja1!$A$7</c:f>
              <c:strCache>
                <c:ptCount val="1"/>
                <c:pt idx="0">
                  <c:v>TP Gral. San Martín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Hoja1!$B$3:$V$3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Hoja1!$B$7:$V$7</c:f>
              <c:numCache>
                <c:formatCode>#,##0.0</c:formatCode>
                <c:ptCount val="21"/>
                <c:pt idx="0">
                  <c:v>0.88506300000000004</c:v>
                </c:pt>
                <c:pt idx="1">
                  <c:v>1.2981959999999999</c:v>
                </c:pt>
                <c:pt idx="2">
                  <c:v>1.4737960000000001</c:v>
                </c:pt>
                <c:pt idx="3">
                  <c:v>1.2757019999999999</c:v>
                </c:pt>
                <c:pt idx="4">
                  <c:v>1.090781</c:v>
                </c:pt>
                <c:pt idx="5">
                  <c:v>0.96903300000000003</c:v>
                </c:pt>
                <c:pt idx="6">
                  <c:v>1.2290449999999999</c:v>
                </c:pt>
                <c:pt idx="7">
                  <c:v>1.142703</c:v>
                </c:pt>
                <c:pt idx="8">
                  <c:v>0.97212299999999996</c:v>
                </c:pt>
                <c:pt idx="9">
                  <c:v>1.5422210000000001</c:v>
                </c:pt>
                <c:pt idx="10">
                  <c:v>1.1629750000000001</c:v>
                </c:pt>
                <c:pt idx="11">
                  <c:v>1.43196758</c:v>
                </c:pt>
                <c:pt idx="12">
                  <c:v>1.5483632510000003</c:v>
                </c:pt>
                <c:pt idx="13">
                  <c:v>1.049874</c:v>
                </c:pt>
                <c:pt idx="14">
                  <c:v>1.275763</c:v>
                </c:pt>
                <c:pt idx="15">
                  <c:v>1.6355718399999997</c:v>
                </c:pt>
                <c:pt idx="16">
                  <c:v>1.6924875120000002</c:v>
                </c:pt>
                <c:pt idx="17">
                  <c:v>1.419112602</c:v>
                </c:pt>
                <c:pt idx="18">
                  <c:v>1.6405555479999989</c:v>
                </c:pt>
                <c:pt idx="19">
                  <c:v>1.6817345869999993</c:v>
                </c:pt>
                <c:pt idx="20">
                  <c:v>1.5755374590000002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32-844A-9B1E-1323380E301D}"/>
            </c:ext>
          </c:extLst>
        </c:ser>
        <c:ser>
          <c:idx val="4"/>
          <c:order val="3"/>
          <c:tx>
            <c:strRef>
              <c:f>Hoja1!$A$8</c:f>
              <c:strCache>
                <c:ptCount val="1"/>
                <c:pt idx="0">
                  <c:v>TP Salaverry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Hoja1!$B$3:$V$3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Hoja1!$B$8:$V$8</c:f>
              <c:numCache>
                <c:formatCode>0.0</c:formatCode>
                <c:ptCount val="21"/>
                <c:pt idx="0">
                  <c:v>0.77101799999999998</c:v>
                </c:pt>
                <c:pt idx="1">
                  <c:v>0.71461799999999998</c:v>
                </c:pt>
                <c:pt idx="2">
                  <c:v>0.87124900000000005</c:v>
                </c:pt>
                <c:pt idx="3">
                  <c:v>0.85364200000000001</c:v>
                </c:pt>
                <c:pt idx="4">
                  <c:v>0.96142499999999997</c:v>
                </c:pt>
                <c:pt idx="5">
                  <c:v>1.2689569999999999</c:v>
                </c:pt>
                <c:pt idx="6">
                  <c:v>1.073642</c:v>
                </c:pt>
                <c:pt idx="7">
                  <c:v>1.2042170000000001</c:v>
                </c:pt>
                <c:pt idx="8">
                  <c:v>1.4155930000000001</c:v>
                </c:pt>
                <c:pt idx="9">
                  <c:v>1.2667189999999999</c:v>
                </c:pt>
                <c:pt idx="10">
                  <c:v>1.5174939999999999</c:v>
                </c:pt>
                <c:pt idx="11">
                  <c:v>1.7623660000000001</c:v>
                </c:pt>
                <c:pt idx="12">
                  <c:v>2.0625049999999998</c:v>
                </c:pt>
                <c:pt idx="13">
                  <c:v>2.481684</c:v>
                </c:pt>
                <c:pt idx="14">
                  <c:v>2.2945440000000001</c:v>
                </c:pt>
                <c:pt idx="15">
                  <c:v>2.6516989999999998</c:v>
                </c:pt>
                <c:pt idx="16">
                  <c:v>2.1337820000000001</c:v>
                </c:pt>
                <c:pt idx="17">
                  <c:v>2.13219</c:v>
                </c:pt>
                <c:pt idx="18">
                  <c:v>2.6411030000000002</c:v>
                </c:pt>
                <c:pt idx="19">
                  <c:v>2.2116880000000001</c:v>
                </c:pt>
                <c:pt idx="20">
                  <c:v>2.8202333729999998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32-844A-9B1E-1323380E30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3883504"/>
        <c:axId val="433873936"/>
      </c:barChart>
      <c:catAx>
        <c:axId val="43388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pPr>
            <a:endParaRPr lang="es-PE"/>
          </a:p>
        </c:txPr>
        <c:crossAx val="433873936"/>
        <c:crosses val="autoZero"/>
        <c:auto val="1"/>
        <c:lblAlgn val="ctr"/>
        <c:lblOffset val="100"/>
        <c:noMultiLvlLbl val="0"/>
      </c:catAx>
      <c:valAx>
        <c:axId val="43387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pPr>
            <a:endParaRPr lang="es-PE"/>
          </a:p>
        </c:txPr>
        <c:crossAx val="43388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 Narrow" panose="020B0604020202020204" pitchFamily="34" charset="0"/>
              <a:ea typeface="+mn-ea"/>
              <a:cs typeface="Arial Narrow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pPr>
            <a:r>
              <a:rPr lang="en-US" sz="2000" b="1" i="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AIJCh</a:t>
            </a:r>
            <a:r>
              <a:rPr lang="en-US" sz="2000" b="1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en-US" sz="2000" b="1" i="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Evolución</a:t>
            </a:r>
            <a:r>
              <a:rPr lang="en-US" sz="2000" b="1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de </a:t>
            </a:r>
            <a:r>
              <a:rPr lang="en-US" sz="2000" b="1" i="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pasajeros</a:t>
            </a:r>
            <a:endParaRPr lang="en-US" sz="2000" b="1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effectLst/>
              <a:latin typeface="Arial Narrow" panose="020B0604020202020204" pitchFamily="34" charset="0"/>
              <a:ea typeface="+mn-ea"/>
              <a:cs typeface="Arial Narrow" panose="020B0604020202020204" pitchFamily="34" charset="0"/>
            </a:defRPr>
          </a:pPr>
          <a:endParaRPr lang="es-P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PASAJEROS!$A$10</c:f>
              <c:strCache>
                <c:ptCount val="1"/>
                <c:pt idx="0">
                  <c:v>AIJCh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B6B-5143-8D0E-AA185CAB138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B6B-5143-8D0E-AA185CAB13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PASAJEROS!$B$8:$E$9</c:f>
              <c:multiLvlStrCache>
                <c:ptCount val="4"/>
                <c:lvl>
                  <c:pt idx="0">
                    <c:v>2001</c:v>
                  </c:pt>
                  <c:pt idx="1">
                    <c:v>2019</c:v>
                  </c:pt>
                  <c:pt idx="2">
                    <c:v>2001</c:v>
                  </c:pt>
                  <c:pt idx="3">
                    <c:v>2019</c:v>
                  </c:pt>
                </c:lvl>
                <c:lvl>
                  <c:pt idx="0">
                    <c:v>NACIONALES</c:v>
                  </c:pt>
                  <c:pt idx="2">
                    <c:v>INTERNACIONALES</c:v>
                  </c:pt>
                </c:lvl>
              </c:multiLvlStrCache>
            </c:multiLvlStrRef>
          </c:cat>
          <c:val>
            <c:numRef>
              <c:f>PASAJEROS!$B$10:$E$10</c:f>
              <c:numCache>
                <c:formatCode>#,##0</c:formatCode>
                <c:ptCount val="4"/>
                <c:pt idx="0">
                  <c:v>1941057</c:v>
                </c:pt>
                <c:pt idx="1">
                  <c:v>13181028</c:v>
                </c:pt>
                <c:pt idx="2">
                  <c:v>2176802</c:v>
                </c:pt>
                <c:pt idx="3">
                  <c:v>8296202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6B-5143-8D0E-AA185CAB138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896811888"/>
        <c:axId val="1896828528"/>
      </c:barChart>
      <c:catAx>
        <c:axId val="189681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pPr>
            <a:endParaRPr lang="es-PE"/>
          </a:p>
        </c:txPr>
        <c:crossAx val="1896828528"/>
        <c:crosses val="autoZero"/>
        <c:auto val="1"/>
        <c:lblAlgn val="ctr"/>
        <c:lblOffset val="100"/>
        <c:noMultiLvlLbl val="0"/>
      </c:catAx>
      <c:valAx>
        <c:axId val="189682852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9681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s-P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492601436490448E-2"/>
          <c:y val="0.25485844872676544"/>
          <c:w val="0.92501056937644222"/>
          <c:h val="0.72958242741934165"/>
        </c:manualLayout>
      </c:layout>
      <c:pie3DChart>
        <c:varyColors val="1"/>
        <c:ser>
          <c:idx val="0"/>
          <c:order val="0"/>
          <c:tx>
            <c:strRef>
              <c:f>calidad!$A$17</c:f>
              <c:strCache>
                <c:ptCount val="1"/>
                <c:pt idx="0">
                  <c:v>2019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DAB3-7A44-B68C-8879D2505A9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DAB3-7A44-B68C-8879D2505A99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DAB3-7A44-B68C-8879D2505A99}"/>
              </c:ext>
            </c:extLst>
          </c:dPt>
          <c:dLbls>
            <c:dLbl>
              <c:idx val="0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 b="0" i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defRPr>
                    </a:pPr>
                    <a:fld id="{F594AF24-E872-1D4E-9989-80209361A000}" type="PERCENTAGE">
                      <a:rPr lang="en-US" sz="1200" b="1" i="0" u="none" strike="noStrike" kern="1200" baseline="0" smtClean="0">
                        <a:solidFill>
                          <a:prstClr val="white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pPr>
                        <a:defRPr sz="1200" b="0" i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defRPr>
                      </a:pPr>
                      <a:t>[PORCENTAJE]</a:t>
                    </a:fld>
                    <a:br>
                      <a:rPr lang="en-US" sz="1200" b="0" i="0" u="none" strike="noStrike" kern="1200" baseline="0" dirty="0">
                        <a:solidFill>
                          <a:prstClr val="white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</a:br>
                    <a:fld id="{9819ADE1-F51F-754A-B7F2-8EF8CA7179A4}" type="CATEGORYNAME">
                      <a:rPr lang="en-US" sz="1200" b="0" i="0" smtClean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pPr>
                        <a:defRPr sz="1200" b="0" i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defRPr>
                      </a:pPr>
                      <a:t>[NOMBRE DE CATEGORÍA]</a:t>
                    </a:fld>
                    <a:endParaRPr lang="en-US" sz="1200" b="0" i="0" u="none" strike="noStrike" kern="1200" baseline="0" dirty="0">
                      <a:solidFill>
                        <a:prstClr val="white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AB3-7A44-B68C-8879D2505A99}"/>
                </c:ext>
              </c:extLst>
            </c:dLbl>
            <c:dLbl>
              <c:idx val="1"/>
              <c:layout>
                <c:manualLayout>
                  <c:x val="-0.16009625396188149"/>
                  <c:y val="-0.17843447083609834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 b="0" i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defRPr>
                    </a:pPr>
                    <a:fld id="{A5F6275C-201F-EF4F-B1EF-08587532F0E4}" type="PERCENTAGE">
                      <a:rPr lang="en-US" sz="1200" b="1" i="0" u="none" strike="noStrike" kern="1200" baseline="0" smtClean="0">
                        <a:solidFill>
                          <a:schemeClr val="bg1"/>
                        </a:solidFill>
                        <a:latin typeface="Arial Narrow" panose="020B0604020202020204" pitchFamily="34" charset="0"/>
                      </a:rPr>
                      <a:pPr>
                        <a:defRPr sz="1200" b="0" i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defRPr>
                      </a:pPr>
                      <a:t>[PORCENTAJE]</a:t>
                    </a:fld>
                    <a:br>
                      <a:rPr lang="en-US" sz="1200" b="0" i="0" u="none" strike="noStrike" kern="1200" baseline="0" dirty="0">
                        <a:solidFill>
                          <a:schemeClr val="bg1"/>
                        </a:solidFill>
                        <a:latin typeface="Arial Narrow" panose="020B0604020202020204" pitchFamily="34" charset="0"/>
                      </a:rPr>
                    </a:br>
                    <a:fld id="{4FC098A9-6167-4341-8258-543688EC75C6}" type="CATEGORYNAME">
                      <a:rPr lang="en-US" sz="1200" b="0" i="0" smtClean="0">
                        <a:solidFill>
                          <a:schemeClr val="bg1"/>
                        </a:solidFill>
                        <a:latin typeface="Arial Narrow" panose="020B0604020202020204" pitchFamily="34" charset="0"/>
                      </a:rPr>
                      <a:pPr>
                        <a:defRPr sz="1200" b="0" i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defRPr>
                      </a:pPr>
                      <a:t>[NOMBRE DE CATEGORÍA]</a:t>
                    </a:fld>
                    <a:endParaRPr lang="en-US" sz="1200" b="0" i="0" u="none" strike="noStrike" kern="1200" baseline="0" dirty="0">
                      <a:solidFill>
                        <a:schemeClr val="bg1"/>
                      </a:solidFill>
                      <a:latin typeface="Arial Narrow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811115593326258"/>
                      <c:h val="0.289184703403723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AB3-7A44-B68C-8879D2505A9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200" b="0" i="0">
                        <a:solidFill>
                          <a:schemeClr val="bg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defRPr>
                    </a:pPr>
                    <a:fld id="{8E534C2D-976C-084E-A6C6-5C5856F365DE}" type="PERCENTAGE">
                      <a:rPr lang="en-US" sz="1200" b="1" i="0" u="none" strike="noStrike" kern="1200" baseline="0" smtClean="0">
                        <a:solidFill>
                          <a:prstClr val="white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pPr>
                        <a:defRPr sz="1200" b="0" i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defRPr>
                      </a:pPr>
                      <a:t>[PORCENTAJE]</a:t>
                    </a:fld>
                    <a:br>
                      <a:rPr lang="en-US" sz="1200" b="0" i="0" u="none" strike="noStrike" kern="1200" baseline="0" dirty="0">
                        <a:solidFill>
                          <a:prstClr val="white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</a:br>
                    <a:fld id="{88F8A319-1026-AA47-8047-37999BA25E1F}" type="CATEGORYNAME">
                      <a:rPr lang="en-US" sz="1200" b="0" i="0" smtClean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pPr>
                        <a:defRPr sz="1200" b="0" i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defRPr>
                      </a:pPr>
                      <a:t>[NOMBRE DE CATEGORÍA]</a:t>
                    </a:fld>
                    <a:endParaRPr lang="en-US" sz="1200" b="0" i="0" u="none" strike="noStrike" kern="1200" baseline="0" dirty="0">
                      <a:solidFill>
                        <a:prstClr val="white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endParaRPr>
                  </a:p>
                </c:rich>
              </c:tx>
              <c:spPr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AB3-7A44-B68C-8879D2505A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>
                    <a:latin typeface="Arial Narrow" panose="020B0604020202020204" pitchFamily="34" charset="0"/>
                    <a:cs typeface="Arial Narrow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calidad!$B$5:$D$5</c:f>
              <c:strCache>
                <c:ptCount val="3"/>
                <c:pt idx="0">
                  <c:v>Seguro</c:v>
                </c:pt>
                <c:pt idx="1">
                  <c:v>Inadecuada dosificación de cloro</c:v>
                </c:pt>
                <c:pt idx="2">
                  <c:v>Sin cloro</c:v>
                </c:pt>
              </c:strCache>
            </c:strRef>
          </c:cat>
          <c:val>
            <c:numRef>
              <c:f>calidad!$B$17:$D$17</c:f>
              <c:numCache>
                <c:formatCode>0</c:formatCode>
                <c:ptCount val="3"/>
                <c:pt idx="0">
                  <c:v>37.75</c:v>
                </c:pt>
                <c:pt idx="1">
                  <c:v>15.97</c:v>
                </c:pt>
                <c:pt idx="2">
                  <c:v>46.28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B3-7A44-B68C-8879D2505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>
          <a:latin typeface="Franklin Gothic Book" panose="020B0503020102020204" pitchFamily="34" charset="0"/>
        </a:defRPr>
      </a:pPr>
      <a:endParaRPr lang="es-P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pPr>
            <a:r>
              <a:rPr lang="es-PE" sz="2400" b="1" i="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Coeficiente de electrificación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9200377659960782E-2"/>
          <c:y val="0.20878047721871981"/>
          <c:w val="0.94927009949887431"/>
          <c:h val="0.67287074770879929"/>
        </c:manualLayout>
      </c:layout>
      <c:lineChart>
        <c:grouping val="standard"/>
        <c:varyColors val="0"/>
        <c:ser>
          <c:idx val="1"/>
          <c:order val="0"/>
          <c:tx>
            <c:strRef>
              <c:f>'Coef electrif'!$B$3</c:f>
              <c:strCache>
                <c:ptCount val="1"/>
                <c:pt idx="0">
                  <c:v>Nacional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'Coef electrif'!$A$4:$A$29</c:f>
              <c:numCache>
                <c:formatCode>General</c:formatCode>
                <c:ptCount val="26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</c:numCache>
            </c:numRef>
          </c:cat>
          <c:val>
            <c:numRef>
              <c:f>'Coef electrif'!$B$4:$B$29</c:f>
              <c:numCache>
                <c:formatCode>General</c:formatCode>
                <c:ptCount val="26"/>
                <c:pt idx="0">
                  <c:v>57</c:v>
                </c:pt>
                <c:pt idx="1">
                  <c:v>58</c:v>
                </c:pt>
                <c:pt idx="2">
                  <c:v>61</c:v>
                </c:pt>
                <c:pt idx="3">
                  <c:v>62</c:v>
                </c:pt>
                <c:pt idx="4">
                  <c:v>63</c:v>
                </c:pt>
                <c:pt idx="5">
                  <c:v>65</c:v>
                </c:pt>
                <c:pt idx="6">
                  <c:v>67</c:v>
                </c:pt>
                <c:pt idx="7">
                  <c:v>69</c:v>
                </c:pt>
                <c:pt idx="8">
                  <c:v>70</c:v>
                </c:pt>
                <c:pt idx="9">
                  <c:v>70</c:v>
                </c:pt>
                <c:pt idx="10">
                  <c:v>71</c:v>
                </c:pt>
                <c:pt idx="11">
                  <c:v>71</c:v>
                </c:pt>
                <c:pt idx="12">
                  <c:v>73</c:v>
                </c:pt>
                <c:pt idx="13">
                  <c:v>73</c:v>
                </c:pt>
                <c:pt idx="14">
                  <c:v>74</c:v>
                </c:pt>
                <c:pt idx="15">
                  <c:v>76</c:v>
                </c:pt>
                <c:pt idx="16">
                  <c:v>79</c:v>
                </c:pt>
                <c:pt idx="17">
                  <c:v>82</c:v>
                </c:pt>
                <c:pt idx="18">
                  <c:v>85</c:v>
                </c:pt>
                <c:pt idx="19">
                  <c:v>87</c:v>
                </c:pt>
                <c:pt idx="20">
                  <c:v>90</c:v>
                </c:pt>
                <c:pt idx="21">
                  <c:v>92</c:v>
                </c:pt>
                <c:pt idx="22">
                  <c:v>93</c:v>
                </c:pt>
                <c:pt idx="23">
                  <c:v>95</c:v>
                </c:pt>
                <c:pt idx="24">
                  <c:v>96</c:v>
                </c:pt>
                <c:pt idx="25">
                  <c:v>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45-0844-8E08-2A5C5EE2D33F}"/>
            </c:ext>
          </c:extLst>
        </c:ser>
        <c:ser>
          <c:idx val="2"/>
          <c:order val="1"/>
          <c:tx>
            <c:strRef>
              <c:f>'Coef electrif'!$C$3</c:f>
              <c:strCache>
                <c:ptCount val="1"/>
                <c:pt idx="0">
                  <c:v>Rural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4BDD4EE0-447A-8146-BEDF-1C94566103BF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545-0844-8E08-2A5C5EE2D33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28CE7C-F818-4A4B-BC48-66DFE4D81A56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545-0844-8E08-2A5C5EE2D33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07752EB-5BF5-7444-8423-2D5504C541F1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45-0844-8E08-2A5C5EE2D33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A557FFA-171F-D54F-AB14-B22C8A231E97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545-0844-8E08-2A5C5EE2D33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4DBC699-79F9-CF4E-B9A4-849AB6DA8452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545-0844-8E08-2A5C5EE2D33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7904DB0-1191-4746-BD28-D376675567CD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545-0844-8E08-2A5C5EE2D33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58B173DD-29B7-3542-B1D5-95101D044A68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545-0844-8E08-2A5C5EE2D33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35AF5412-A5A3-8345-8031-E27E2844F7CC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545-0844-8E08-2A5C5EE2D33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881FAD1-887F-D541-AFA2-3D1E290C41C9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545-0844-8E08-2A5C5EE2D33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F3C51A56-34DF-D34E-87E7-C8A9404C6700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545-0844-8E08-2A5C5EE2D33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A078577-BB26-3A4A-A323-62A37C746208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545-0844-8E08-2A5C5EE2D33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3295A0AF-67F2-4A44-90DC-B84803391346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545-0844-8E08-2A5C5EE2D33F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6C0DDDB8-765D-A14A-9495-72AA9A4E79F6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545-0844-8E08-2A5C5EE2D33F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1631371E-D598-7B4F-A65A-22EDA9F422D0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B545-0844-8E08-2A5C5EE2D33F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3941CE90-72E9-D64F-A465-630387674249}" type="VALUE">
                      <a:rPr lang="en-US" b="0" i="0">
                        <a:latin typeface="Arial Narrow" panose="020B0604020202020204" pitchFamily="34" charset="0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B545-0844-8E08-2A5C5EE2D3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es-P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'Coef electrif'!$A$4:$A$29</c:f>
              <c:numCache>
                <c:formatCode>General</c:formatCode>
                <c:ptCount val="26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</c:numCache>
            </c:numRef>
          </c:cat>
          <c:val>
            <c:numRef>
              <c:f>'Coef electrif'!$C$4:$C$29</c:f>
              <c:numCache>
                <c:formatCode>General</c:formatCode>
                <c:ptCount val="26"/>
                <c:pt idx="0">
                  <c:v>8</c:v>
                </c:pt>
                <c:pt idx="1">
                  <c:v>10</c:v>
                </c:pt>
                <c:pt idx="2">
                  <c:v>15</c:v>
                </c:pt>
                <c:pt idx="3">
                  <c:v>17</c:v>
                </c:pt>
                <c:pt idx="4">
                  <c:v>20</c:v>
                </c:pt>
                <c:pt idx="5">
                  <c:v>22</c:v>
                </c:pt>
                <c:pt idx="6">
                  <c:v>22</c:v>
                </c:pt>
                <c:pt idx="7">
                  <c:v>23</c:v>
                </c:pt>
                <c:pt idx="8">
                  <c:v>24</c:v>
                </c:pt>
                <c:pt idx="9">
                  <c:v>25</c:v>
                </c:pt>
                <c:pt idx="10">
                  <c:v>26</c:v>
                </c:pt>
                <c:pt idx="11">
                  <c:v>26</c:v>
                </c:pt>
                <c:pt idx="12">
                  <c:v>28</c:v>
                </c:pt>
                <c:pt idx="13">
                  <c:v>29</c:v>
                </c:pt>
                <c:pt idx="14">
                  <c:v>30</c:v>
                </c:pt>
                <c:pt idx="15">
                  <c:v>38</c:v>
                </c:pt>
                <c:pt idx="16">
                  <c:v>45</c:v>
                </c:pt>
                <c:pt idx="17">
                  <c:v>55</c:v>
                </c:pt>
                <c:pt idx="18">
                  <c:v>59</c:v>
                </c:pt>
                <c:pt idx="19">
                  <c:v>63</c:v>
                </c:pt>
                <c:pt idx="20">
                  <c:v>70</c:v>
                </c:pt>
                <c:pt idx="21">
                  <c:v>75</c:v>
                </c:pt>
                <c:pt idx="22">
                  <c:v>78</c:v>
                </c:pt>
                <c:pt idx="23">
                  <c:v>89</c:v>
                </c:pt>
                <c:pt idx="24">
                  <c:v>93</c:v>
                </c:pt>
                <c:pt idx="25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B545-0844-8E08-2A5C5EE2D3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123712"/>
        <c:axId val="95804032"/>
      </c:lineChart>
      <c:catAx>
        <c:axId val="9512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5804032"/>
        <c:crosses val="autoZero"/>
        <c:auto val="1"/>
        <c:lblAlgn val="ctr"/>
        <c:lblOffset val="100"/>
        <c:noMultiLvlLbl val="0"/>
      </c:catAx>
      <c:valAx>
        <c:axId val="95804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51237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3011803991665695"/>
          <c:y val="0.15554250657781402"/>
          <c:w val="0.33976392016668616"/>
          <c:h val="6.6248576138422527E-2"/>
        </c:manualLayout>
      </c:layout>
      <c:overlay val="0"/>
      <c:txPr>
        <a:bodyPr/>
        <a:lstStyle/>
        <a:p>
          <a:pPr>
            <a:defRPr sz="1800" b="1"/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>
          <a:latin typeface="Franklin Gothic Book" panose="020B0503020102020204" pitchFamily="34" charset="0"/>
        </a:defRPr>
      </a:pPr>
      <a:endParaRPr lang="es-P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4486692775441173"/>
          <c:w val="0.97453703703703709"/>
          <c:h val="0.638656690451988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conexiones!$B$44</c:f>
              <c:strCache>
                <c:ptCount val="1"/>
                <c:pt idx="0">
                  <c:v>1994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B4-8E4C-AC24-962AB241897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B4-8E4C-AC24-962AB24189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conexiones!$A$45:$A$48</c:f>
              <c:strCache>
                <c:ptCount val="4"/>
                <c:pt idx="0">
                  <c:v>Conexiones de telefonía fija (Millones)</c:v>
                </c:pt>
                <c:pt idx="1">
                  <c:v>Líneas de telefonía móvil en servicio (Millones)</c:v>
                </c:pt>
                <c:pt idx="2">
                  <c:v>Conexiones de internet fijo (Millones)</c:v>
                </c:pt>
                <c:pt idx="3">
                  <c:v>Conexiones de TV de paga (Millones)</c:v>
                </c:pt>
              </c:strCache>
            </c:strRef>
          </c:cat>
          <c:val>
            <c:numRef>
              <c:f>conexiones!$B$45:$B$48</c:f>
              <c:numCache>
                <c:formatCode>#,##0.0</c:formatCode>
                <c:ptCount val="4"/>
                <c:pt idx="0">
                  <c:v>0.87443599999999999</c:v>
                </c:pt>
                <c:pt idx="1">
                  <c:v>5.1999999999999998E-2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B4-8E4C-AC24-962AB2418976}"/>
            </c:ext>
          </c:extLst>
        </c:ser>
        <c:ser>
          <c:idx val="1"/>
          <c:order val="1"/>
          <c:tx>
            <c:strRef>
              <c:f>conexiones!$C$44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B4-8E4C-AC24-962AB241897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B4-8E4C-AC24-962AB24189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conexiones!$A$45:$A$48</c:f>
              <c:strCache>
                <c:ptCount val="4"/>
                <c:pt idx="0">
                  <c:v>Conexiones de telefonía fija (Millones)</c:v>
                </c:pt>
                <c:pt idx="1">
                  <c:v>Líneas de telefonía móvil en servicio (Millones)</c:v>
                </c:pt>
                <c:pt idx="2">
                  <c:v>Conexiones de internet fijo (Millones)</c:v>
                </c:pt>
                <c:pt idx="3">
                  <c:v>Conexiones de TV de paga (Millones)</c:v>
                </c:pt>
              </c:strCache>
            </c:strRef>
          </c:cat>
          <c:val>
            <c:numRef>
              <c:f>conexiones!$C$45:$C$48</c:f>
              <c:numCache>
                <c:formatCode>#,##0.0</c:formatCode>
                <c:ptCount val="4"/>
                <c:pt idx="0">
                  <c:v>2.3962460000000001</c:v>
                </c:pt>
                <c:pt idx="1">
                  <c:v>4.0925580000000004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B4-8E4C-AC24-962AB2418976}"/>
            </c:ext>
          </c:extLst>
        </c:ser>
        <c:ser>
          <c:idx val="2"/>
          <c:order val="2"/>
          <c:tx>
            <c:strRef>
              <c:f>conexiones!$D$44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conexiones!$A$45:$A$48</c:f>
              <c:strCache>
                <c:ptCount val="4"/>
                <c:pt idx="0">
                  <c:v>Conexiones de telefonía fija (Millones)</c:v>
                </c:pt>
                <c:pt idx="1">
                  <c:v>Líneas de telefonía móvil en servicio (Millones)</c:v>
                </c:pt>
                <c:pt idx="2">
                  <c:v>Conexiones de internet fijo (Millones)</c:v>
                </c:pt>
                <c:pt idx="3">
                  <c:v>Conexiones de TV de paga (Millones)</c:v>
                </c:pt>
              </c:strCache>
            </c:strRef>
          </c:cat>
          <c:val>
            <c:numRef>
              <c:f>conexiones!$D$45:$D$48</c:f>
              <c:numCache>
                <c:formatCode>#,##0.0</c:formatCode>
                <c:ptCount val="4"/>
                <c:pt idx="0">
                  <c:v>3.226086</c:v>
                </c:pt>
                <c:pt idx="1">
                  <c:v>31.876988999999998</c:v>
                </c:pt>
                <c:pt idx="2">
                  <c:v>1.774068</c:v>
                </c:pt>
                <c:pt idx="3">
                  <c:v>1.4858750000000001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B4-8E4C-AC24-962AB2418976}"/>
            </c:ext>
          </c:extLst>
        </c:ser>
        <c:ser>
          <c:idx val="3"/>
          <c:order val="3"/>
          <c:tx>
            <c:strRef>
              <c:f>conexiones!$G$44</c:f>
              <c:strCache>
                <c:ptCount val="1"/>
                <c:pt idx="0">
                  <c:v>Jun-20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conexiones!$A$45:$A$48</c:f>
              <c:strCache>
                <c:ptCount val="4"/>
                <c:pt idx="0">
                  <c:v>Conexiones de telefonía fija (Millones)</c:v>
                </c:pt>
                <c:pt idx="1">
                  <c:v>Líneas de telefonía móvil en servicio (Millones)</c:v>
                </c:pt>
                <c:pt idx="2">
                  <c:v>Conexiones de internet fijo (Millones)</c:v>
                </c:pt>
                <c:pt idx="3">
                  <c:v>Conexiones de TV de paga (Millones)</c:v>
                </c:pt>
              </c:strCache>
            </c:strRef>
          </c:cat>
          <c:val>
            <c:numRef>
              <c:f>conexiones!$G$45:$G$48</c:f>
              <c:numCache>
                <c:formatCode>#,##0.0</c:formatCode>
                <c:ptCount val="4"/>
                <c:pt idx="0">
                  <c:v>2.4300000000000002</c:v>
                </c:pt>
                <c:pt idx="1">
                  <c:v>37.07</c:v>
                </c:pt>
                <c:pt idx="2">
                  <c:v>2.6017299999999999</c:v>
                </c:pt>
                <c:pt idx="3">
                  <c:v>1.956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B4-8E4C-AC24-962AB24189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8141183"/>
        <c:axId val="1148138687"/>
      </c:barChart>
      <c:catAx>
        <c:axId val="114814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pPr>
            <a:endParaRPr lang="es-PE"/>
          </a:p>
        </c:txPr>
        <c:crossAx val="1148138687"/>
        <c:crosses val="autoZero"/>
        <c:auto val="1"/>
        <c:lblAlgn val="ctr"/>
        <c:lblOffset val="100"/>
        <c:noMultiLvlLbl val="0"/>
      </c:catAx>
      <c:valAx>
        <c:axId val="1148138687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14814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4020202020204" pitchFamily="34" charset="0"/>
              <a:ea typeface="+mn-ea"/>
              <a:cs typeface="Arial Narrow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Franklin Gothic Book" panose="020B0503020102020204" pitchFamily="34" charset="0"/>
        </a:defRPr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Narrow" panose="020B0604020202020204" pitchFamily="34" charset="0"/>
              </a:defRPr>
            </a:lvl1pPr>
          </a:lstStyle>
          <a:p>
            <a:fld id="{267A7F2E-CD73-4844-BE8C-F4E9872C350D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Narrow" panose="020B0604020202020204" pitchFamily="34" charset="0"/>
              </a:defRPr>
            </a:lvl1pPr>
          </a:lstStyle>
          <a:p>
            <a:fld id="{AAFA63B3-3FBF-4943-8D03-BDD182108FA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84097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https://www.gob.pe/institucion/mtc/informes-publicaciones/344790-estadistica-infraestructura-de-transportes-infraestructura-vial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54655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25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2306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http://dnconsultores.com/informe/inf2021/</a:t>
            </a:r>
          </a:p>
          <a:p>
            <a:endParaRPr lang="es-PE" dirty="0"/>
          </a:p>
          <a:p>
            <a:r>
              <a:rPr lang="es-PE" dirty="0"/>
              <a:t>https://www.inei.gob.pe/media/MenuRecursivo/boletines/boletin_tics.pdf</a:t>
            </a:r>
          </a:p>
          <a:p>
            <a:endParaRPr lang="es-PE" dirty="0"/>
          </a:p>
          <a:p>
            <a:r>
              <a:rPr lang="es-PE" dirty="0"/>
              <a:t>https://www.inei.gob.pe/media/MenuRecursivo/publicaciones_digitales/Est/Lib1745/libro.pdf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t>26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15093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27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16123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/>
              <a:t>ftp://ftp2.minsa.gob.pe/descargas/Transparencia/08Proyectos/2019/Diagnostico-Brechas-Infraestructura-sector-Salud.pdf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/>
              <a:t>ftp://ftp2.minsa.gob.pe/descargas/Transparencia/08Proyectos/2019/Diagnostico-Brechas-Infraestructura-sector-Salud.pdf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/>
              <a:t>ftp://ftp2.minsa.gob.pe/descargas/Transparencia/08Proyectos/2019/Diagnostico-Brechas-Infraestructura-sector-Salud.pdf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6441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29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58977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30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37020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t>31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08722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32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24092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33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24521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34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95241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15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72987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35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83266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36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874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16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6583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https://www.inei.gob.pe/media/MenuRecursivo/publicaciones_digitales/Est/Lib1745/libro.pdf</a:t>
            </a:r>
          </a:p>
          <a:p>
            <a:endParaRPr lang="es-PE" dirty="0"/>
          </a:p>
          <a:p>
            <a:r>
              <a:rPr lang="es-PE" dirty="0"/>
              <a:t>https://www.inei.gob.pe/media/MenuRecursivo/publicaciones_digitales/Est/Lib1745/libro.pdf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7357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19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47727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21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08821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https://www.inei.gob.pe/media/MenuRecursivo/publicaciones_digitales/Est/Lib1745/libro.pdf</a:t>
            </a:r>
          </a:p>
          <a:p>
            <a:endParaRPr lang="es-PE" dirty="0"/>
          </a:p>
          <a:p>
            <a:r>
              <a:rPr lang="es-PE" dirty="0"/>
              <a:t>https://www.inei.gob.pe/media/MenuRecursivo/publicaciones_digitales/Est/Lib1745/libro.pdf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8777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23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13370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63B3-3FBF-4943-8D03-BDD182108FA4}" type="slidenum">
              <a:rPr lang="es-PE" smtClean="0"/>
              <a:pPr/>
              <a:t>24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2319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76EE79-A6F8-3043-BA9A-FE78FBB76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778373-3739-7F49-A1A2-A5B254996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A32BE6-8028-5043-AD47-030CBDB1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2A000D-5437-9640-B6EF-BF176BC8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0206BF-99A9-054D-969A-B1B19119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96870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802DB-8E3D-364A-A3CF-1A2E93893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F55CF5-F2AB-5940-9BC4-ACA3AEFE6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7D688A-6452-8E41-946C-F603F0234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10B4F1-30CF-434E-8357-1D41F71B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411AE1-17C3-8647-89F0-73DF445B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3317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7DFDEE-F648-E340-B451-4FE0908A4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BD9A3D-EE55-724D-984C-3F14990E6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CF281A-38E7-2447-9D5E-38227DB1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6E06A8-C690-9646-BD66-3953AA22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1609B8-DB80-AA40-8D32-BDE5D841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4422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B2992-975E-684F-9382-0A0EAAA3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1700E6-BD69-3643-991A-E5421D86A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756ED6-53C1-8446-8753-CBC70985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849E22-B7C8-C546-9E4B-D6BF285E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4EBA5C-D42F-384F-A308-C53F0283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8033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92A1B-ACDF-4F41-BDD9-5F8937DE1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7D0A75-5940-2949-9DE6-AB07A92D0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CF5CC4-5AFB-B14D-AE46-4C473527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0C2A1F-3F81-6D44-AD6E-14C4D861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ED54DC-68EB-1A4E-A819-1456B832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8225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D713-6EF2-204C-BBAE-DA40A8DA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2F002A-D509-624F-AB20-EC4F8043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022559-E77C-0243-9BF3-42D6DB810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7EEA3E-7D6A-0745-B67B-BE81BC7F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2BF343-0351-244D-8448-534F4B3E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B77334-FDEC-A242-BBC3-0D078CDD1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4799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78C012-56E3-524B-AC60-7948B8C4E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CCCE7B-955A-6840-A6F9-FDAB5BD0D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AE181B-CA43-0045-96D7-2FDAAE174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1EA597-4AC3-7A4D-AF5F-681CC2ABC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DC31AE0-2B59-7540-BC83-19333CD87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C2F9257-053E-914B-83D2-DF7430A08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9FC3936-A7EA-8542-A059-32759EA4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F462513-D9A7-354E-A54F-89809B2E6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5763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D3786-2E63-3A4A-A249-2184CEB66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4B9911-8782-D74C-8875-A79C0DC59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B837BD-3DA0-FA48-A1FB-40D3A1BA1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997DEB-D252-8E43-BA7A-EFB8778D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1008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F0A5DC-D5FC-CD46-9A49-10A50E68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2FCC46-79D8-2842-8A1C-7B2B29B8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3A5879-1EDD-5B4E-9B0C-07F0CA52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0129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FC772-2B66-DD40-B678-E059D112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AE104B-2C2B-9A44-B3E3-EE3B17AD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61DDDE-5719-EF47-BD2E-22FE1C121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5C7FDF-9BE0-604B-AD1C-D1570778D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CEA8BB-D4A3-424A-A4CC-91D6A2BA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25F08D-6BD7-2148-BE3D-88032497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6447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29F9D-66D5-5E41-B753-3CB0224A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CD9E2DE-AC47-634F-8921-9F46D0B05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D4F328-86D9-914C-AB31-761F9589D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611B91-3471-2E41-B3B4-A149E14A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F57D6A20-C85A-CC48-B595-A6636C5FE649}" type="datetimeFigureOut">
              <a:rPr lang="es-PE" smtClean="0"/>
              <a:pPr/>
              <a:t>5/11/20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02B1C7-AB17-9F42-9BAA-B77D013A5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BC32F8-B435-8E40-BCC5-888717CB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</a:lstStyle>
          <a:p>
            <a:fld id="{83CF95E4-2216-1F49-B66C-74FDCAD6BF34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8560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9CEEF3-2FFE-5A46-B208-1A4E3929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EB1E92-E003-5E44-85AF-9993AD79B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8306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itran.gob.pe/wp-content/uploads/2020/10/08-avance-fisico-carreteras-ago-2020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hyperlink" Target="https://www.gob.pe/institucion/mtc/informes-publicaciones/344790-estadistica-infraestructura-de-transportes-infraestructura-via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ob.pe/institucion/mtc/informes-publicaciones/344790-estadistica-infraestructura-de-transportes-infraestructura-vial" TargetMode="External"/><Relationship Id="rId4" Type="http://schemas.openxmlformats.org/officeDocument/2006/relationships/hyperlink" Target="https://www.pvn.gob.pe/wp-content/uploads/2019/05/memoria-anual-2018-aprobada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sitran.gob.pe/wp-content/uploads/2020/06/reporte-estadistico_puertos-ene-feb-2020.pdf" TargetMode="Externa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hyperlink" Target="https://www.ositran.gob.pe/publicaciones/boletin-estadistico-julio-2020/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ei.gob.pe/media/MenuRecursivo/publicaciones_digitales/Est/Lib1745/libro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hart" Target="../charts/char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ei.gob.pe/media/MenuRecursivo/publicaciones_digitales/Est/Lib1745/libro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hyperlink" Target="http://dnconsultores.com/informe/inf2021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chart" Target="../charts/chart7.xml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hyperlink" Target="https://www.inei.gob.pe/media/MenuRecursivo/publicaciones_digitales/Est/Lib1745/libro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ei.gob.pe/media/MenuRecursivo/boletines/boletin_tics.pd" TargetMode="External"/><Relationship Id="rId5" Type="http://schemas.openxmlformats.org/officeDocument/2006/relationships/hyperlink" Target="https://www.inei.gob.pe/media/MenuRecursivo/boletines/boletin_tics.pdf" TargetMode="External"/><Relationship Id="rId4" Type="http://schemas.openxmlformats.org/officeDocument/2006/relationships/hyperlink" Target="http://dnconsultores.com/informe/inf2021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ftp://ftp2.minsa.gob.pe/descargas/Transparencia/08Proyectos/2019/Diagnostico-Brechas-Infraestructura-sector-Salud.pdf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45.jpeg"/><Relationship Id="rId12" Type="http://schemas.microsoft.com/office/2007/relationships/hdphoto" Target="../media/hdphoto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image" Target="../media/image43.jpeg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www.mef.gob.pe/contenidos/presu_publ/anexos/Anexo4_DU014_2019.pdf" TargetMode="Externa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ftp://ftp2.minsa.gob.pe/descargas/Transparencia/08Proyectos/2019/Diagnostico-Brechas-Infraestructura-sector-Salud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hyperlink" Target="ftp://ftp2.minsa.gob.pe/descargas/Transparencia/08Proyectos/2019/Diagnostico-Brechas-Infraestructura-sector-Salud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EFC2A1A0-C9D7-5341-953F-9994989E8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814261FD-F1D3-BB4E-91AB-5091E4B9C2C4}"/>
              </a:ext>
            </a:extLst>
          </p:cNvPr>
          <p:cNvSpPr>
            <a:spLocks noChangeAspect="1"/>
          </p:cNvSpPr>
          <p:nvPr/>
        </p:nvSpPr>
        <p:spPr>
          <a:xfrm>
            <a:off x="3705726" y="1572126"/>
            <a:ext cx="432154" cy="432000"/>
          </a:xfrm>
          <a:prstGeom prst="ellipse">
            <a:avLst/>
          </a:prstGeom>
          <a:solidFill>
            <a:srgbClr val="4AA85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A2AC188C-8CBC-7144-9491-9F93D86B4E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423" y="2354680"/>
            <a:ext cx="3848100" cy="1924050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FE2CEDF7-4D1B-4042-AD84-783B88FC47E2}"/>
              </a:ext>
            </a:extLst>
          </p:cNvPr>
          <p:cNvSpPr>
            <a:spLocks noChangeAspect="1"/>
          </p:cNvSpPr>
          <p:nvPr/>
        </p:nvSpPr>
        <p:spPr>
          <a:xfrm>
            <a:off x="673769" y="5277853"/>
            <a:ext cx="432154" cy="432000"/>
          </a:xfrm>
          <a:prstGeom prst="ellipse">
            <a:avLst/>
          </a:prstGeom>
          <a:solidFill>
            <a:srgbClr val="FF6D2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AB96211-7D4F-7E4A-BCDC-3D56022EF5F0}"/>
              </a:ext>
            </a:extLst>
          </p:cNvPr>
          <p:cNvSpPr>
            <a:spLocks noChangeAspect="1"/>
          </p:cNvSpPr>
          <p:nvPr/>
        </p:nvSpPr>
        <p:spPr>
          <a:xfrm>
            <a:off x="11550316" y="6015790"/>
            <a:ext cx="432154" cy="432000"/>
          </a:xfrm>
          <a:prstGeom prst="ellipse">
            <a:avLst/>
          </a:prstGeom>
          <a:solidFill>
            <a:srgbClr val="135EA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515827"/>
            <a:ext cx="4537131" cy="6023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latin typeface="Arial" panose="020B0604020202020204" pitchFamily="34" charset="0"/>
              </a:rPr>
              <a:t>Infraestructura vial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06F87E7-B63E-FD49-932D-B5111AB99300}"/>
              </a:ext>
            </a:extLst>
          </p:cNvPr>
          <p:cNvSpPr/>
          <p:nvPr/>
        </p:nvSpPr>
        <p:spPr>
          <a:xfrm>
            <a:off x="613174" y="1778936"/>
            <a:ext cx="24350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Arial Narrow" panose="020B0604020202020204" pitchFamily="34" charset="0"/>
              </a:rPr>
              <a:t>La participación privada ha contribuido a reducir las vías nacionales sin pavimentar</a:t>
            </a:r>
          </a:p>
        </p:txBody>
      </p:sp>
      <p:sp>
        <p:nvSpPr>
          <p:cNvPr id="17" name="Marcador de texto 4">
            <a:extLst>
              <a:ext uri="{FF2B5EF4-FFF2-40B4-BE49-F238E27FC236}">
                <a16:creationId xmlns:a16="http://schemas.microsoft.com/office/drawing/2014/main" id="{49E5BFFD-438E-1342-A4BA-8261235E9513}"/>
              </a:ext>
            </a:extLst>
          </p:cNvPr>
          <p:cNvSpPr txBox="1">
            <a:spLocks/>
          </p:cNvSpPr>
          <p:nvPr/>
        </p:nvSpPr>
        <p:spPr>
          <a:xfrm>
            <a:off x="4943960" y="5477042"/>
            <a:ext cx="6237762" cy="724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s-PE" sz="22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3"/>
              </a:rPr>
              <a:t>16 contratos de concesión comprenden 6,693.21 Km</a:t>
            </a:r>
            <a:r>
              <a:rPr lang="es-PE" sz="22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</a:t>
            </a:r>
            <a:r>
              <a:rPr lang="es-PE" sz="22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que representan el 25% de la red vial nacional</a:t>
            </a:r>
            <a:endParaRPr lang="es-PE" sz="2200" dirty="0">
              <a:latin typeface="Arial Narrow" panose="020B0604020202020204" pitchFamily="34" charset="0"/>
              <a:ea typeface="Arial Unicode MS"/>
              <a:cs typeface="Arial Narrow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B0894C8-381B-0E4F-92F7-FF3822912A9E}"/>
              </a:ext>
            </a:extLst>
          </p:cNvPr>
          <p:cNvGrpSpPr/>
          <p:nvPr/>
        </p:nvGrpSpPr>
        <p:grpSpPr>
          <a:xfrm>
            <a:off x="3661406" y="1686439"/>
            <a:ext cx="7520315" cy="3493804"/>
            <a:chOff x="3661406" y="1686439"/>
            <a:chExt cx="7520315" cy="3493804"/>
          </a:xfrm>
        </p:grpSpPr>
        <p:graphicFrame>
          <p:nvGraphicFramePr>
            <p:cNvPr id="13" name="Marcador de contenido 4">
              <a:extLst>
                <a:ext uri="{FF2B5EF4-FFF2-40B4-BE49-F238E27FC236}">
                  <a16:creationId xmlns:a16="http://schemas.microsoft.com/office/drawing/2014/main" id="{E993720B-5478-1242-9007-C496335559B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62940830"/>
                </p:ext>
              </p:extLst>
            </p:nvPr>
          </p:nvGraphicFramePr>
          <p:xfrm>
            <a:off x="3661406" y="1686439"/>
            <a:ext cx="7520315" cy="2935794"/>
          </p:xfrm>
          <a:graphic>
            <a:graphicData uri="http://schemas.openxmlformats.org/drawingml/2006/table">
              <a:tbl>
                <a:tblPr firstRow="1" firstCol="1" bandRow="1"/>
                <a:tblGrid>
                  <a:gridCol w="653478">
                    <a:extLst>
                      <a:ext uri="{9D8B030D-6E8A-4147-A177-3AD203B41FA5}">
                        <a16:colId xmlns:a16="http://schemas.microsoft.com/office/drawing/2014/main" val="2812641600"/>
                      </a:ext>
                    </a:extLst>
                  </a:gridCol>
                  <a:gridCol w="1045942">
                    <a:extLst>
                      <a:ext uri="{9D8B030D-6E8A-4147-A177-3AD203B41FA5}">
                        <a16:colId xmlns:a16="http://schemas.microsoft.com/office/drawing/2014/main" val="4207297219"/>
                      </a:ext>
                    </a:extLst>
                  </a:gridCol>
                  <a:gridCol w="1335330">
                    <a:extLst>
                      <a:ext uri="{9D8B030D-6E8A-4147-A177-3AD203B41FA5}">
                        <a16:colId xmlns:a16="http://schemas.microsoft.com/office/drawing/2014/main" val="2750357763"/>
                      </a:ext>
                    </a:extLst>
                  </a:gridCol>
                  <a:gridCol w="961197">
                    <a:extLst>
                      <a:ext uri="{9D8B030D-6E8A-4147-A177-3AD203B41FA5}">
                        <a16:colId xmlns:a16="http://schemas.microsoft.com/office/drawing/2014/main" val="4146165244"/>
                      </a:ext>
                    </a:extLst>
                  </a:gridCol>
                  <a:gridCol w="1296058">
                    <a:extLst>
                      <a:ext uri="{9D8B030D-6E8A-4147-A177-3AD203B41FA5}">
                        <a16:colId xmlns:a16="http://schemas.microsoft.com/office/drawing/2014/main" val="3651024960"/>
                      </a:ext>
                    </a:extLst>
                  </a:gridCol>
                  <a:gridCol w="943620">
                    <a:extLst>
                      <a:ext uri="{9D8B030D-6E8A-4147-A177-3AD203B41FA5}">
                        <a16:colId xmlns:a16="http://schemas.microsoft.com/office/drawing/2014/main" val="818683318"/>
                      </a:ext>
                    </a:extLst>
                  </a:gridCol>
                  <a:gridCol w="1284690">
                    <a:extLst>
                      <a:ext uri="{9D8B030D-6E8A-4147-A177-3AD203B41FA5}">
                        <a16:colId xmlns:a16="http://schemas.microsoft.com/office/drawing/2014/main" val="2129038458"/>
                      </a:ext>
                    </a:extLst>
                  </a:gridCol>
                </a:tblGrid>
                <a:tr h="494769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 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gridSpan="2"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1" i="0" dirty="0">
                            <a:solidFill>
                              <a:schemeClr val="bg1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NACIONAL</a:t>
                        </a:r>
                        <a:endParaRPr lang="es-PE" sz="1500" b="1" i="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115313" marR="115313" marT="57656" marB="57656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AA85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s-PE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1" i="0" dirty="0">
                            <a:solidFill>
                              <a:schemeClr val="bg1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DEPARTAMENTAL</a:t>
                        </a:r>
                        <a:endParaRPr lang="es-PE" sz="1500" b="1" i="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115313" marR="115313" marT="57656" marB="57656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AA85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s-PE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1" i="0" dirty="0">
                            <a:solidFill>
                              <a:schemeClr val="bg1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VECINAL</a:t>
                        </a:r>
                        <a:endParaRPr lang="es-PE" sz="1500" b="1" i="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115313" marR="115313" marT="57656" marB="57656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AA85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s-PE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250661469"/>
                    </a:ext>
                  </a:extLst>
                </a:tr>
                <a:tr h="764645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 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KM </a:t>
                        </a:r>
                        <a:b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</a:b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totales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% No pavimentado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KM </a:t>
                        </a:r>
                        <a:b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</a:b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totales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% No pavimentado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Km </a:t>
                        </a:r>
                        <a:b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</a:b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totales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% No pavimentado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349615057"/>
                    </a:ext>
                  </a:extLst>
                </a:tr>
                <a:tr h="419095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1990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15,692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63%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14,444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93%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39,806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98%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549072783"/>
                    </a:ext>
                  </a:extLst>
                </a:tr>
                <a:tr h="419095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2000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17,053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50%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14,251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92%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46,909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98%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185742080"/>
                    </a:ext>
                  </a:extLst>
                </a:tr>
                <a:tr h="419095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2010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23,596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47%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25,774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92%</a:t>
                        </a:r>
                        <a:endParaRPr lang="es-PE" sz="1500" b="0" i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34,875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solidFill>
                              <a:srgbClr val="00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Arial Narrow" panose="020B0604020202020204" pitchFamily="34" charset="0"/>
                          </a:rPr>
                          <a:t>97%</a:t>
                        </a:r>
                        <a:endParaRPr lang="es-PE" sz="1500" b="0" i="0" dirty="0">
                          <a:effectLst/>
                          <a:latin typeface="Arial Narrow" panose="020B0604020202020204" pitchFamily="34" charset="0"/>
                          <a:ea typeface="Arial Unicode MS"/>
                          <a:cs typeface="Arial Narrow" panose="020B0604020202020204" pitchFamily="34" charset="0"/>
                        </a:endParaRP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954876243"/>
                    </a:ext>
                  </a:extLst>
                </a:tr>
                <a:tr h="419095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effectLst/>
                            <a:latin typeface="Arial Narrow" panose="020B0604020202020204" pitchFamily="34" charset="0"/>
                            <a:ea typeface="Arial Unicode MS"/>
                            <a:cs typeface="Arial Narrow" panose="020B0604020202020204" pitchFamily="34" charset="0"/>
                          </a:rPr>
                          <a:t>2019</a:t>
                        </a: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effectLst/>
                            <a:latin typeface="Arial Narrow" panose="020B0604020202020204" pitchFamily="34" charset="0"/>
                            <a:ea typeface="Arial Unicode MS"/>
                            <a:cs typeface="Arial Narrow" panose="020B0604020202020204" pitchFamily="34" charset="0"/>
                          </a:rPr>
                          <a:t>27,054</a:t>
                        </a: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effectLst/>
                            <a:latin typeface="Arial Narrow" panose="020B0604020202020204" pitchFamily="34" charset="0"/>
                            <a:ea typeface="Arial Unicode MS"/>
                            <a:cs typeface="Arial Narrow" panose="020B0604020202020204" pitchFamily="34" charset="0"/>
                          </a:rPr>
                          <a:t>18%</a:t>
                        </a: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effectLst/>
                            <a:latin typeface="Arial Narrow" panose="020B0604020202020204" pitchFamily="34" charset="0"/>
                            <a:ea typeface="Arial Unicode MS"/>
                            <a:cs typeface="Arial Narrow" panose="020B0604020202020204" pitchFamily="34" charset="0"/>
                          </a:rPr>
                          <a:t>27,640</a:t>
                        </a: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effectLst/>
                            <a:latin typeface="Arial Narrow" panose="020B0604020202020204" pitchFamily="34" charset="0"/>
                            <a:ea typeface="Arial Unicode MS"/>
                            <a:cs typeface="Arial Narrow" panose="020B0604020202020204" pitchFamily="34" charset="0"/>
                          </a:rPr>
                          <a:t>85%</a:t>
                        </a: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effectLst/>
                            <a:latin typeface="Arial Narrow" panose="020B0604020202020204" pitchFamily="34" charset="0"/>
                            <a:ea typeface="Arial Unicode MS"/>
                            <a:cs typeface="Arial Narrow" panose="020B0604020202020204" pitchFamily="34" charset="0"/>
                          </a:rPr>
                          <a:t>114,261</a:t>
                        </a: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s-PE" sz="1500" b="0" i="0" dirty="0">
                            <a:effectLst/>
                            <a:latin typeface="Arial Narrow" panose="020B0604020202020204" pitchFamily="34" charset="0"/>
                            <a:ea typeface="Arial Unicode MS"/>
                            <a:cs typeface="Arial Narrow" panose="020B0604020202020204" pitchFamily="34" charset="0"/>
                          </a:rPr>
                          <a:t>98%</a:t>
                        </a:r>
                      </a:p>
                    </a:txBody>
                    <a:tcPr marL="56055" marR="56055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39719628"/>
                    </a:ext>
                  </a:extLst>
                </a:tr>
              </a:tbl>
            </a:graphicData>
          </a:graphic>
        </p:graphicFrame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2E99CE1-A02B-284F-97DB-C820E88BA3C2}"/>
                </a:ext>
              </a:extLst>
            </p:cNvPr>
            <p:cNvSpPr txBox="1"/>
            <p:nvPr/>
          </p:nvSpPr>
          <p:spPr>
            <a:xfrm>
              <a:off x="7943483" y="4903244"/>
              <a:ext cx="32227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PE" sz="1200" dirty="0">
                  <a:latin typeface="Arial Narrow" panose="020B0604020202020204" pitchFamily="34" charset="0"/>
                </a:rPr>
                <a:t>Fuente: </a:t>
              </a:r>
              <a:r>
                <a:rPr lang="es-PE" sz="1200" dirty="0">
                  <a:latin typeface="Arial Narrow" panose="020B0604020202020204" pitchFamily="34" charset="0"/>
                  <a:hlinkClick r:id="rId4"/>
                </a:rPr>
                <a:t>MTC</a:t>
              </a:r>
              <a:r>
                <a:rPr lang="es-PE" sz="1200" dirty="0">
                  <a:latin typeface="Arial Narrow" panose="020B0604020202020204" pitchFamily="34" charset="0"/>
                </a:rPr>
                <a:t> | Elaboración: AFIN</a:t>
              </a:r>
            </a:p>
          </p:txBody>
        </p:sp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C93343DA-7276-B44E-8ECF-F582BE93F72E}"/>
                </a:ext>
              </a:extLst>
            </p:cNvPr>
            <p:cNvCxnSpPr>
              <a:cxnSpLocks/>
            </p:cNvCxnSpPr>
            <p:nvPr/>
          </p:nvCxnSpPr>
          <p:spPr>
            <a:xfrm>
              <a:off x="6617776" y="1701937"/>
              <a:ext cx="0" cy="2920296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69E60483-2736-CF48-B0B6-FDA4725C5D91}"/>
                </a:ext>
              </a:extLst>
            </p:cNvPr>
            <p:cNvCxnSpPr>
              <a:cxnSpLocks/>
            </p:cNvCxnSpPr>
            <p:nvPr/>
          </p:nvCxnSpPr>
          <p:spPr>
            <a:xfrm>
              <a:off x="8927024" y="1701937"/>
              <a:ext cx="0" cy="2920296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1028EE09-4678-9F4D-A9A1-819D80071599}"/>
                </a:ext>
              </a:extLst>
            </p:cNvPr>
            <p:cNvCxnSpPr/>
            <p:nvPr/>
          </p:nvCxnSpPr>
          <p:spPr>
            <a:xfrm>
              <a:off x="3661406" y="4777213"/>
              <a:ext cx="750481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BF17E0A1-A2CA-D940-916F-862DA36FE099}"/>
              </a:ext>
            </a:extLst>
          </p:cNvPr>
          <p:cNvGrpSpPr/>
          <p:nvPr/>
        </p:nvGrpSpPr>
        <p:grpSpPr>
          <a:xfrm>
            <a:off x="0" y="4080042"/>
            <a:ext cx="6819900" cy="2794000"/>
            <a:chOff x="0" y="4080042"/>
            <a:chExt cx="6819900" cy="2794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37C4CC5-1D47-BF4F-9D44-F15683E9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80042"/>
              <a:ext cx="6819900" cy="2794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94C5EC-C8A9-5841-B1C2-873AEF11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970" y="5338008"/>
              <a:ext cx="2437399" cy="121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1209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E65A88-415A-5B4F-A3F9-0F57FB0A23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515827"/>
            <a:ext cx="4537131" cy="11385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chemeClr val="bg1"/>
                </a:solidFill>
                <a:latin typeface="Arial" panose="020B0604020202020204" pitchFamily="34" charset="0"/>
              </a:rPr>
              <a:t>Situación en carreteras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B2B0B9C-50D5-6E44-ABD4-25F4D4CF95C1}"/>
              </a:ext>
            </a:extLst>
          </p:cNvPr>
          <p:cNvSpPr/>
          <p:nvPr/>
        </p:nvSpPr>
        <p:spPr>
          <a:xfrm>
            <a:off x="5098942" y="6245796"/>
            <a:ext cx="6778272" cy="33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s-MX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(*) Estimación AFIN a partir de datos de la </a:t>
            </a:r>
            <a:r>
              <a:rPr lang="es-MX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Memoria Anual de Provias Nacional 2018</a:t>
            </a:r>
            <a:r>
              <a:rPr lang="es-MX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y </a:t>
            </a:r>
            <a:r>
              <a:rPr lang="es-MX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Estadística del MTC</a:t>
            </a:r>
            <a:endParaRPr lang="es-MX" sz="12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D52C2F28-10E8-2B4B-B209-CAE5F89D8A94}"/>
              </a:ext>
            </a:extLst>
          </p:cNvPr>
          <p:cNvGrpSpPr/>
          <p:nvPr/>
        </p:nvGrpSpPr>
        <p:grpSpPr>
          <a:xfrm>
            <a:off x="1596081" y="2646142"/>
            <a:ext cx="2888012" cy="2888012"/>
            <a:chOff x="1754216" y="2863117"/>
            <a:chExt cx="2888012" cy="2888012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CCB48C91-245E-1448-A2F5-9AE339C12DD9}"/>
                </a:ext>
              </a:extLst>
            </p:cNvPr>
            <p:cNvSpPr/>
            <p:nvPr/>
          </p:nvSpPr>
          <p:spPr>
            <a:xfrm>
              <a:off x="1754216" y="2863117"/>
              <a:ext cx="2888012" cy="2888012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3" name="Marcador de texto 5">
              <a:extLst>
                <a:ext uri="{FF2B5EF4-FFF2-40B4-BE49-F238E27FC236}">
                  <a16:creationId xmlns:a16="http://schemas.microsoft.com/office/drawing/2014/main" id="{C9BC3F28-F66A-F544-A82A-F9A0C87B278A}"/>
                </a:ext>
              </a:extLst>
            </p:cNvPr>
            <p:cNvSpPr txBox="1">
              <a:spLocks/>
            </p:cNvSpPr>
            <p:nvPr/>
          </p:nvSpPr>
          <p:spPr>
            <a:xfrm>
              <a:off x="1997140" y="4244698"/>
              <a:ext cx="2402165" cy="12482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 la red vial nacional, departamental y vecinal existente </a:t>
              </a:r>
              <a:r>
                <a:rPr lang="es-MX" sz="18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no está pavimentada</a:t>
              </a:r>
            </a:p>
          </p:txBody>
        </p:sp>
        <p:sp>
          <p:nvSpPr>
            <p:cNvPr id="34" name="Marcador de texto 5">
              <a:extLst>
                <a:ext uri="{FF2B5EF4-FFF2-40B4-BE49-F238E27FC236}">
                  <a16:creationId xmlns:a16="http://schemas.microsoft.com/office/drawing/2014/main" id="{CEEAD467-15F2-6346-9B14-C5EFB3609BFA}"/>
                </a:ext>
              </a:extLst>
            </p:cNvPr>
            <p:cNvSpPr txBox="1">
              <a:spLocks/>
            </p:cNvSpPr>
            <p:nvPr/>
          </p:nvSpPr>
          <p:spPr>
            <a:xfrm>
              <a:off x="1948034" y="3271104"/>
              <a:ext cx="2500377" cy="9735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140,184 </a:t>
              </a:r>
              <a:b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</a:b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km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33F3F0FB-A8A0-CA4A-8AA3-F427902DAC13}"/>
              </a:ext>
            </a:extLst>
          </p:cNvPr>
          <p:cNvGrpSpPr/>
          <p:nvPr/>
        </p:nvGrpSpPr>
        <p:grpSpPr>
          <a:xfrm>
            <a:off x="4850726" y="2646142"/>
            <a:ext cx="2888012" cy="2888012"/>
            <a:chOff x="1754216" y="2863117"/>
            <a:chExt cx="2888012" cy="2888012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ACD4AE68-5856-144B-940E-D46FCE9BB186}"/>
                </a:ext>
              </a:extLst>
            </p:cNvPr>
            <p:cNvSpPr/>
            <p:nvPr/>
          </p:nvSpPr>
          <p:spPr>
            <a:xfrm>
              <a:off x="1754216" y="2863117"/>
              <a:ext cx="2888012" cy="2888012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7" name="Marcador de texto 5">
              <a:extLst>
                <a:ext uri="{FF2B5EF4-FFF2-40B4-BE49-F238E27FC236}">
                  <a16:creationId xmlns:a16="http://schemas.microsoft.com/office/drawing/2014/main" id="{3804169E-D284-4A4A-A8D7-D374CEA962FC}"/>
                </a:ext>
              </a:extLst>
            </p:cNvPr>
            <p:cNvSpPr txBox="1">
              <a:spLocks/>
            </p:cNvSpPr>
            <p:nvPr/>
          </p:nvSpPr>
          <p:spPr>
            <a:xfrm>
              <a:off x="1997140" y="4384180"/>
              <a:ext cx="2402165" cy="12482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demoraría pavimentar </a:t>
              </a:r>
              <a:br>
                <a:rPr lang="es-MX" sz="18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s-MX" sz="18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 red vial nacional a través de obra pública (*)</a:t>
              </a:r>
              <a:endParaRPr lang="es-MX" sz="1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8" name="Marcador de texto 5">
              <a:extLst>
                <a:ext uri="{FF2B5EF4-FFF2-40B4-BE49-F238E27FC236}">
                  <a16:creationId xmlns:a16="http://schemas.microsoft.com/office/drawing/2014/main" id="{1F840A36-5DFF-9140-BD09-86E9671CFFF0}"/>
                </a:ext>
              </a:extLst>
            </p:cNvPr>
            <p:cNvSpPr txBox="1">
              <a:spLocks/>
            </p:cNvSpPr>
            <p:nvPr/>
          </p:nvSpPr>
          <p:spPr>
            <a:xfrm>
              <a:off x="1948034" y="3271104"/>
              <a:ext cx="2500377" cy="1246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63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203</a:t>
              </a:r>
              <a:b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</a:b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AÑOS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95B6D2C8-9637-2646-9756-BBAA7F642CB2}"/>
              </a:ext>
            </a:extLst>
          </p:cNvPr>
          <p:cNvGrpSpPr/>
          <p:nvPr/>
        </p:nvGrpSpPr>
        <p:grpSpPr>
          <a:xfrm>
            <a:off x="8058875" y="2646142"/>
            <a:ext cx="2888012" cy="2888012"/>
            <a:chOff x="1754216" y="2863117"/>
            <a:chExt cx="2888012" cy="2888012"/>
          </a:xfrm>
        </p:grpSpPr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B175E591-86AC-8C4B-AEFC-92CEDFFDFB14}"/>
                </a:ext>
              </a:extLst>
            </p:cNvPr>
            <p:cNvSpPr/>
            <p:nvPr/>
          </p:nvSpPr>
          <p:spPr>
            <a:xfrm>
              <a:off x="1754216" y="2863117"/>
              <a:ext cx="2888012" cy="2888012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41" name="Marcador de texto 5">
              <a:extLst>
                <a:ext uri="{FF2B5EF4-FFF2-40B4-BE49-F238E27FC236}">
                  <a16:creationId xmlns:a16="http://schemas.microsoft.com/office/drawing/2014/main" id="{3392626E-E308-7F4A-936B-61BC98C6A082}"/>
                </a:ext>
              </a:extLst>
            </p:cNvPr>
            <p:cNvSpPr txBox="1">
              <a:spLocks/>
            </p:cNvSpPr>
            <p:nvPr/>
          </p:nvSpPr>
          <p:spPr>
            <a:xfrm>
              <a:off x="1997140" y="4523662"/>
              <a:ext cx="2402165" cy="7147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para cerrar </a:t>
              </a:r>
              <a:br>
                <a:rPr lang="es-MX" sz="18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s-MX" sz="18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 brecha actual</a:t>
              </a:r>
            </a:p>
          </p:txBody>
        </p:sp>
        <p:sp>
          <p:nvSpPr>
            <p:cNvPr id="42" name="Marcador de texto 5">
              <a:extLst>
                <a:ext uri="{FF2B5EF4-FFF2-40B4-BE49-F238E27FC236}">
                  <a16:creationId xmlns:a16="http://schemas.microsoft.com/office/drawing/2014/main" id="{C0E3B08D-0B83-6F46-B0C8-4D59A240AFA3}"/>
                </a:ext>
              </a:extLst>
            </p:cNvPr>
            <p:cNvSpPr txBox="1">
              <a:spLocks/>
            </p:cNvSpPr>
            <p:nvPr/>
          </p:nvSpPr>
          <p:spPr>
            <a:xfrm>
              <a:off x="1948034" y="3348595"/>
              <a:ext cx="2500377" cy="5104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PE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 necesitan</a:t>
              </a:r>
              <a:endParaRPr lang="es-MX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3" name="Marcador de texto 5">
              <a:extLst>
                <a:ext uri="{FF2B5EF4-FFF2-40B4-BE49-F238E27FC236}">
                  <a16:creationId xmlns:a16="http://schemas.microsoft.com/office/drawing/2014/main" id="{970B9136-5606-3548-886D-FF5B2AAF6EBA}"/>
                </a:ext>
              </a:extLst>
            </p:cNvPr>
            <p:cNvSpPr txBox="1">
              <a:spLocks/>
            </p:cNvSpPr>
            <p:nvPr/>
          </p:nvSpPr>
          <p:spPr>
            <a:xfrm>
              <a:off x="1948034" y="3643062"/>
              <a:ext cx="2500377" cy="10994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6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APP</a:t>
              </a:r>
              <a:endParaRPr lang="es-MX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935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FC22BA0-7048-0448-9004-6D48009A30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423063"/>
            <a:ext cx="3817718" cy="1285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Propuestas en</a:t>
            </a:r>
            <a:b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el sector vial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C303850-9751-B540-B402-5EE6C9636945}"/>
              </a:ext>
            </a:extLst>
          </p:cNvPr>
          <p:cNvSpPr/>
          <p:nvPr/>
        </p:nvSpPr>
        <p:spPr>
          <a:xfrm>
            <a:off x="8157212" y="3745803"/>
            <a:ext cx="3514375" cy="28992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D9BD269-DFC8-614A-B6B0-EE22A62A74D6}"/>
              </a:ext>
            </a:extLst>
          </p:cNvPr>
          <p:cNvSpPr/>
          <p:nvPr/>
        </p:nvSpPr>
        <p:spPr>
          <a:xfrm>
            <a:off x="8157212" y="4464399"/>
            <a:ext cx="3514375" cy="28992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36BB1F-275D-B242-B109-033965352174}"/>
              </a:ext>
            </a:extLst>
          </p:cNvPr>
          <p:cNvSpPr/>
          <p:nvPr/>
        </p:nvSpPr>
        <p:spPr>
          <a:xfrm>
            <a:off x="8157212" y="4108660"/>
            <a:ext cx="3514375" cy="28992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29C2E1B-9155-8746-8CBC-2B4C702D3B27}"/>
              </a:ext>
            </a:extLst>
          </p:cNvPr>
          <p:cNvSpPr/>
          <p:nvPr/>
        </p:nvSpPr>
        <p:spPr>
          <a:xfrm>
            <a:off x="8157212" y="4827256"/>
            <a:ext cx="3514375" cy="28992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8167818" y="3673599"/>
            <a:ext cx="3727551" cy="146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APP y gestión vial </a:t>
            </a:r>
          </a:p>
          <a:p>
            <a:pPr marL="180975" indent="-180975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Seguridad jurídica</a:t>
            </a:r>
          </a:p>
          <a:p>
            <a:pPr marL="180975" indent="-180975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Destrabar concesiones vigentes</a:t>
            </a:r>
          </a:p>
          <a:p>
            <a:pPr marL="180975" indent="-180975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Solución liberaciones de áreas</a:t>
            </a:r>
          </a:p>
        </p:txBody>
      </p:sp>
    </p:spTree>
    <p:extLst>
      <p:ext uri="{BB962C8B-B14F-4D97-AF65-F5344CB8AC3E}">
        <p14:creationId xmlns:p14="http://schemas.microsoft.com/office/powerpoint/2010/main" val="232252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01AD965C-54B8-9841-AC7F-2273C65283B5}"/>
              </a:ext>
            </a:extLst>
          </p:cNvPr>
          <p:cNvGrpSpPr/>
          <p:nvPr/>
        </p:nvGrpSpPr>
        <p:grpSpPr>
          <a:xfrm>
            <a:off x="2043523" y="-2167"/>
            <a:ext cx="10148477" cy="6233634"/>
            <a:chOff x="2043523" y="-2167"/>
            <a:chExt cx="10148477" cy="6233634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628289BA-A930-6244-9042-95A59BB2D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rot="16200000">
              <a:off x="4000945" y="-1959589"/>
              <a:ext cx="6233634" cy="10148477"/>
            </a:xfrm>
            <a:prstGeom prst="rect">
              <a:avLst/>
            </a:prstGeom>
          </p:spPr>
        </p:pic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2FCEB330-302E-9E4E-A936-74E307B95D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51312715"/>
                </p:ext>
              </p:extLst>
            </p:nvPr>
          </p:nvGraphicFramePr>
          <p:xfrm>
            <a:off x="3314689" y="1548597"/>
            <a:ext cx="4050784" cy="32827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9" name="Gráfico 18">
              <a:extLst>
                <a:ext uri="{FF2B5EF4-FFF2-40B4-BE49-F238E27FC236}">
                  <a16:creationId xmlns:a16="http://schemas.microsoft.com/office/drawing/2014/main" id="{A9918E82-A6F1-8A4B-B169-E57DD13ED90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17862053"/>
                </p:ext>
              </p:extLst>
            </p:nvPr>
          </p:nvGraphicFramePr>
          <p:xfrm>
            <a:off x="7396270" y="2379233"/>
            <a:ext cx="4023513" cy="24521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CE893AC9-2A1D-FB40-ACDA-51538F0DB2D4}"/>
                </a:ext>
              </a:extLst>
            </p:cNvPr>
            <p:cNvSpPr/>
            <p:nvPr/>
          </p:nvSpPr>
          <p:spPr>
            <a:xfrm>
              <a:off x="4204757" y="1031625"/>
              <a:ext cx="6096000" cy="6093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 sz="1680" b="0" i="0" u="none" strike="noStrike" kern="1200" baseline="0">
                  <a:solidFill>
                    <a:prstClr val="black"/>
                  </a:solidFill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defRPr>
              </a:pPr>
              <a:r>
                <a:rPr lang="es-PE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Evolución del movimiento de carga portuaria </a:t>
              </a:r>
            </a:p>
            <a:p>
              <a:pPr algn="ctr">
                <a:defRPr sz="1680" b="0" i="0" u="none" strike="noStrike" kern="1200" baseline="0">
                  <a:solidFill>
                    <a:prstClr val="black"/>
                  </a:solidFill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defRPr>
              </a:pPr>
              <a:r>
                <a:rPr lang="es-PE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(Millones TM)</a:t>
              </a: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585654" y="515827"/>
            <a:ext cx="4537131" cy="6023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latin typeface="Arial" panose="020B0604020202020204" pitchFamily="34" charset="0"/>
              </a:rPr>
              <a:t>Puertos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BD68012-4461-4F44-B835-FD3B4B5F7964}"/>
              </a:ext>
            </a:extLst>
          </p:cNvPr>
          <p:cNvSpPr/>
          <p:nvPr/>
        </p:nvSpPr>
        <p:spPr>
          <a:xfrm>
            <a:off x="585655" y="1536700"/>
            <a:ext cx="18739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98% del tráfico de carga de puertos </a:t>
            </a:r>
            <a:r>
              <a:rPr lang="es-P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a través de puertos concesionados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2B9FC52-AAFA-754F-9D58-B8A7DE117599}"/>
              </a:ext>
            </a:extLst>
          </p:cNvPr>
          <p:cNvSpPr txBox="1"/>
          <p:nvPr/>
        </p:nvSpPr>
        <p:spPr>
          <a:xfrm>
            <a:off x="4480922" y="5415861"/>
            <a:ext cx="159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Fuente: APN, INEI | Elaboración: AFIN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38AD41-90E6-BB4A-B3FB-D91A05E743CE}"/>
              </a:ext>
            </a:extLst>
          </p:cNvPr>
          <p:cNvSpPr txBox="1"/>
          <p:nvPr/>
        </p:nvSpPr>
        <p:spPr>
          <a:xfrm>
            <a:off x="5877595" y="6063428"/>
            <a:ext cx="5489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6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TNM + M. Sur concentran el 66% de la carga movilizada a nivel nacional en puertos de uso público</a:t>
            </a: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97560C13-38D3-2B42-834C-AF8DE07EFE46}"/>
              </a:ext>
            </a:extLst>
          </p:cNvPr>
          <p:cNvGrpSpPr/>
          <p:nvPr/>
        </p:nvGrpSpPr>
        <p:grpSpPr>
          <a:xfrm>
            <a:off x="9253878" y="1064726"/>
            <a:ext cx="1791186" cy="1152594"/>
            <a:chOff x="9253878" y="1064726"/>
            <a:chExt cx="1791186" cy="1152594"/>
          </a:xfrm>
        </p:grpSpPr>
        <p:sp>
          <p:nvSpPr>
            <p:cNvPr id="30" name="Llamada rectangular 29">
              <a:extLst>
                <a:ext uri="{FF2B5EF4-FFF2-40B4-BE49-F238E27FC236}">
                  <a16:creationId xmlns:a16="http://schemas.microsoft.com/office/drawing/2014/main" id="{AFF65AC1-C6B8-634A-9FC6-4E82BF31FEE3}"/>
                </a:ext>
              </a:extLst>
            </p:cNvPr>
            <p:cNvSpPr/>
            <p:nvPr/>
          </p:nvSpPr>
          <p:spPr>
            <a:xfrm>
              <a:off x="9253878" y="1064726"/>
              <a:ext cx="1791186" cy="1152594"/>
            </a:xfrm>
            <a:prstGeom prst="wedgeRectCallout">
              <a:avLst>
                <a:gd name="adj1" fmla="val -33801"/>
                <a:gd name="adj2" fmla="val 67500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49000">
                  <a:schemeClr val="bg1"/>
                </a:gs>
              </a:gsLst>
              <a:lin ang="162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latin typeface="Arial Narrow" panose="020B0604020202020204" pitchFamily="34" charset="0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5EE327BD-AE15-DE4F-B01B-73CD11C34531}"/>
                </a:ext>
              </a:extLst>
            </p:cNvPr>
            <p:cNvSpPr txBox="1"/>
            <p:nvPr/>
          </p:nvSpPr>
          <p:spPr>
            <a:xfrm>
              <a:off x="9337660" y="1148581"/>
              <a:ext cx="1623623" cy="9848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PE" sz="1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6"/>
                </a:rPr>
                <a:t>Inicio de explotación:</a:t>
              </a:r>
              <a:r>
                <a:rPr lang="es-PE" sz="1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</a:p>
            <a:p>
              <a:pPr marL="144463" indent="-144463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Matarani: AGO1999</a:t>
              </a:r>
            </a:p>
            <a:p>
              <a:pPr marL="144463" indent="-144463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Paita: OCT 2009</a:t>
              </a:r>
            </a:p>
            <a:p>
              <a:pPr marL="144463" indent="-144463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TPP: AGO 2014</a:t>
              </a:r>
            </a:p>
            <a:p>
              <a:pPr marL="144463" indent="-144463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Salaverry: OCT 2018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79D54D6-9E0A-4B46-AFAB-36E87B8C3684}"/>
              </a:ext>
            </a:extLst>
          </p:cNvPr>
          <p:cNvGrpSpPr/>
          <p:nvPr/>
        </p:nvGrpSpPr>
        <p:grpSpPr>
          <a:xfrm>
            <a:off x="3944022" y="2084324"/>
            <a:ext cx="1776326" cy="866680"/>
            <a:chOff x="3930770" y="2097576"/>
            <a:chExt cx="1776326" cy="866680"/>
          </a:xfrm>
        </p:grpSpPr>
        <p:sp>
          <p:nvSpPr>
            <p:cNvPr id="31" name="Llamada rectangular 30">
              <a:extLst>
                <a:ext uri="{FF2B5EF4-FFF2-40B4-BE49-F238E27FC236}">
                  <a16:creationId xmlns:a16="http://schemas.microsoft.com/office/drawing/2014/main" id="{258D8B71-08B7-CC4B-9BE8-149C9AAE0C88}"/>
                </a:ext>
              </a:extLst>
            </p:cNvPr>
            <p:cNvSpPr/>
            <p:nvPr/>
          </p:nvSpPr>
          <p:spPr>
            <a:xfrm>
              <a:off x="3930770" y="2097576"/>
              <a:ext cx="1712835" cy="866680"/>
            </a:xfrm>
            <a:prstGeom prst="wedgeRectCallout">
              <a:avLst>
                <a:gd name="adj1" fmla="val -38266"/>
                <a:gd name="adj2" fmla="val -67595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5000">
                  <a:schemeClr val="bg1"/>
                </a:gs>
              </a:gsLst>
              <a:lin ang="162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latin typeface="Arial Narrow" panose="020B0604020202020204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72CB219-10E8-284E-A65E-FA05739BFCBA}"/>
                </a:ext>
              </a:extLst>
            </p:cNvPr>
            <p:cNvSpPr txBox="1"/>
            <p:nvPr/>
          </p:nvSpPr>
          <p:spPr>
            <a:xfrm>
              <a:off x="3994261" y="2185016"/>
              <a:ext cx="171283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PE" sz="1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6"/>
                </a:rPr>
                <a:t>Inicio de explotación: </a:t>
              </a:r>
              <a:endParaRPr lang="es-PE" sz="14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marL="144463" indent="-144463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TNM: JUL 2011</a:t>
              </a:r>
            </a:p>
            <a:p>
              <a:pPr marL="144463" indent="-144463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Muelle Sur:</a:t>
              </a:r>
              <a:r>
                <a:rPr lang="es-PE" sz="105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es-PE" sz="105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MAY 2010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1A2F4AE8-B771-C34F-B287-4072AC1DDC4B}"/>
              </a:ext>
            </a:extLst>
          </p:cNvPr>
          <p:cNvGrpSpPr/>
          <p:nvPr/>
        </p:nvGrpSpPr>
        <p:grpSpPr>
          <a:xfrm>
            <a:off x="0" y="4080042"/>
            <a:ext cx="6819900" cy="2794000"/>
            <a:chOff x="0" y="4080042"/>
            <a:chExt cx="6819900" cy="2794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37C4CC5-1D47-BF4F-9D44-F15683E9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080042"/>
              <a:ext cx="6819900" cy="2794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94C5EC-C8A9-5841-B1C2-873AEF11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970" y="5338008"/>
              <a:ext cx="2437399" cy="121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51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FC22BA0-7048-0448-9004-6D48009A3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423063"/>
            <a:ext cx="3277417" cy="1285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Propuestas en puertos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FFD9CEE-05E9-C944-856D-80CB9B68D839}"/>
              </a:ext>
            </a:extLst>
          </p:cNvPr>
          <p:cNvSpPr/>
          <p:nvPr/>
        </p:nvSpPr>
        <p:spPr>
          <a:xfrm>
            <a:off x="7559871" y="4319451"/>
            <a:ext cx="3949958" cy="251999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EE8BC17-C5E3-DD4F-8D32-F932D010C0C8}"/>
              </a:ext>
            </a:extLst>
          </p:cNvPr>
          <p:cNvSpPr/>
          <p:nvPr/>
        </p:nvSpPr>
        <p:spPr>
          <a:xfrm>
            <a:off x="7559871" y="5036457"/>
            <a:ext cx="3949958" cy="251999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438B2AA-2650-8248-9973-855778C69321}"/>
              </a:ext>
            </a:extLst>
          </p:cNvPr>
          <p:cNvSpPr/>
          <p:nvPr/>
        </p:nvSpPr>
        <p:spPr>
          <a:xfrm>
            <a:off x="7559871" y="5767977"/>
            <a:ext cx="3949958" cy="251999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FF9FF5F-6EE8-204D-BA77-A4497A88BE68}"/>
              </a:ext>
            </a:extLst>
          </p:cNvPr>
          <p:cNvSpPr/>
          <p:nvPr/>
        </p:nvSpPr>
        <p:spPr>
          <a:xfrm>
            <a:off x="7559871" y="4653280"/>
            <a:ext cx="3949958" cy="25199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25EB007-61D3-F24F-BD94-24D9D17C8A0F}"/>
              </a:ext>
            </a:extLst>
          </p:cNvPr>
          <p:cNvSpPr/>
          <p:nvPr/>
        </p:nvSpPr>
        <p:spPr>
          <a:xfrm>
            <a:off x="7559871" y="5393509"/>
            <a:ext cx="3949958" cy="25199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7545357" y="4217393"/>
            <a:ext cx="3949958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  <a:t>Creación de corredores logísticos</a:t>
            </a:r>
          </a:p>
          <a:p>
            <a:pPr marL="223838" indent="-2238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  <a:t>Descongestionar accesos al Callao</a:t>
            </a:r>
          </a:p>
          <a:p>
            <a:pPr marL="223838" indent="-2238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  <a:t>Proyecto de la Base Naval-claridad</a:t>
            </a:r>
          </a:p>
          <a:p>
            <a:pPr marL="223838" indent="-2238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  <a:t>Coherencia en permisos ambientales</a:t>
            </a:r>
          </a:p>
          <a:p>
            <a:pPr marL="223838" indent="-2238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  <a:t>Predictibilidad tarifaria</a:t>
            </a:r>
          </a:p>
        </p:txBody>
      </p:sp>
    </p:spTree>
    <p:extLst>
      <p:ext uri="{BB962C8B-B14F-4D97-AF65-F5344CB8AC3E}">
        <p14:creationId xmlns:p14="http://schemas.microsoft.com/office/powerpoint/2010/main" val="3204408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4" grpId="0" animBg="1"/>
      <p:bldP spid="18" grpId="0" animBg="1"/>
      <p:bldP spid="1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048DBD1F-2761-F246-8F35-E09C1527C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170"/>
            <a:ext cx="12192000" cy="69998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12170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423063"/>
            <a:ext cx="5303618" cy="1285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Propuestas en el sector hidrocarburos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FFD9CEE-05E9-C944-856D-80CB9B68D839}"/>
              </a:ext>
            </a:extLst>
          </p:cNvPr>
          <p:cNvSpPr/>
          <p:nvPr/>
        </p:nvSpPr>
        <p:spPr>
          <a:xfrm>
            <a:off x="5557919" y="2890949"/>
            <a:ext cx="3198623" cy="540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CDD24F8-28D1-424B-ACFE-B707C73DA7CE}"/>
              </a:ext>
            </a:extLst>
          </p:cNvPr>
          <p:cNvSpPr/>
          <p:nvPr/>
        </p:nvSpPr>
        <p:spPr>
          <a:xfrm>
            <a:off x="5557919" y="4114028"/>
            <a:ext cx="3199625" cy="42974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308F153-852F-6C46-A193-52290A819CA7}"/>
              </a:ext>
            </a:extLst>
          </p:cNvPr>
          <p:cNvSpPr/>
          <p:nvPr/>
        </p:nvSpPr>
        <p:spPr>
          <a:xfrm>
            <a:off x="5557919" y="3522702"/>
            <a:ext cx="3198623" cy="540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5573339" y="2844924"/>
            <a:ext cx="3183203" cy="165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4020202020204" pitchFamily="34" charset="0"/>
              </a:rPr>
              <a:t>Actualización en el sistema de regalías-promoción inversión</a:t>
            </a:r>
          </a:p>
          <a:p>
            <a:pPr marL="182563" indent="-182563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4020202020204" pitchFamily="34" charset="0"/>
              </a:rPr>
              <a:t>Gas natural-mejora competitividad tarifaria </a:t>
            </a:r>
          </a:p>
          <a:p>
            <a:pPr marL="182563" indent="-182563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4020202020204" pitchFamily="34" charset="0"/>
              </a:rPr>
              <a:t>Estado cumpliendo obligaciones</a:t>
            </a:r>
          </a:p>
        </p:txBody>
      </p:sp>
    </p:spTree>
    <p:extLst>
      <p:ext uri="{BB962C8B-B14F-4D97-AF65-F5344CB8AC3E}">
        <p14:creationId xmlns:p14="http://schemas.microsoft.com/office/powerpoint/2010/main" val="404350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14" grpId="0" animBg="1"/>
      <p:bldP spid="1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A64373-19AE-A94C-B26D-729EA580E9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44" y="-282342"/>
            <a:ext cx="6628297" cy="922197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585654" y="515827"/>
            <a:ext cx="4537131" cy="6023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latin typeface="Arial" panose="020B0604020202020204" pitchFamily="34" charset="0"/>
              </a:rPr>
              <a:t>Aeropuertos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BD68012-4461-4F44-B835-FD3B4B5F7964}"/>
              </a:ext>
            </a:extLst>
          </p:cNvPr>
          <p:cNvSpPr/>
          <p:nvPr/>
        </p:nvSpPr>
        <p:spPr>
          <a:xfrm>
            <a:off x="585654" y="1536700"/>
            <a:ext cx="18877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latin typeface="Arial Narrow" panose="020B0604020202020204" pitchFamily="34" charset="0"/>
                <a:cs typeface="Arial Narrow" panose="020B0604020202020204" pitchFamily="34" charset="0"/>
              </a:rPr>
              <a:t>Las concesiones de los aeropuertos permitió aumentar la capacidad para recibir mayor afluencia de viajeros</a:t>
            </a:r>
            <a:endParaRPr lang="es-PE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CEA4C5D-CAC5-9C4B-9ACB-C66CB828287D}"/>
              </a:ext>
            </a:extLst>
          </p:cNvPr>
          <p:cNvSpPr/>
          <p:nvPr/>
        </p:nvSpPr>
        <p:spPr>
          <a:xfrm>
            <a:off x="7477262" y="889653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s-PE" b="1" u="sng" dirty="0">
                <a:latin typeface="Arial Narrow" panose="020B0604020202020204" pitchFamily="34" charset="0"/>
                <a:cs typeface="Arial Narrow" panose="020B0604020202020204" pitchFamily="34" charset="0"/>
                <a:hlinkClick r:id="rId5"/>
              </a:rPr>
              <a:t>1er  grupo: Evolución de pasajeros</a:t>
            </a:r>
            <a:endParaRPr lang="es-PE" b="1" u="sng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28320D4-FBB3-2246-BC89-31123EA2E40D}"/>
              </a:ext>
            </a:extLst>
          </p:cNvPr>
          <p:cNvSpPr/>
          <p:nvPr/>
        </p:nvSpPr>
        <p:spPr>
          <a:xfrm>
            <a:off x="7478064" y="4346240"/>
            <a:ext cx="3344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s-PE" b="1" u="sng" dirty="0">
                <a:latin typeface="Arial Narrow" panose="020B0604020202020204" pitchFamily="34" charset="0"/>
                <a:cs typeface="Arial Narrow" panose="020B0604020202020204" pitchFamily="34" charset="0"/>
                <a:hlinkClick r:id="rId5"/>
              </a:rPr>
              <a:t>2do grupo: Evolución de pasajeros</a:t>
            </a:r>
            <a:endParaRPr lang="es-PE" b="1" u="sng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DB5385B-E5B1-EC4C-BAA3-B64FA1D16406}"/>
              </a:ext>
            </a:extLst>
          </p:cNvPr>
          <p:cNvGrpSpPr/>
          <p:nvPr/>
        </p:nvGrpSpPr>
        <p:grpSpPr>
          <a:xfrm>
            <a:off x="2273161" y="1514896"/>
            <a:ext cx="4156181" cy="3383937"/>
            <a:chOff x="2273161" y="1514896"/>
            <a:chExt cx="4156181" cy="3383937"/>
          </a:xfrm>
        </p:grpSpPr>
        <p:graphicFrame>
          <p:nvGraphicFramePr>
            <p:cNvPr id="17" name="Gráfico 16">
              <a:extLst>
                <a:ext uri="{FF2B5EF4-FFF2-40B4-BE49-F238E27FC236}">
                  <a16:creationId xmlns:a16="http://schemas.microsoft.com/office/drawing/2014/main" id="{1400C277-FF00-F74A-B021-87F2FF63660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82551063"/>
                </p:ext>
              </p:extLst>
            </p:nvPr>
          </p:nvGraphicFramePr>
          <p:xfrm>
            <a:off x="2273161" y="1514896"/>
            <a:ext cx="4156181" cy="28137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9DDA0FD9-830D-7847-9A25-4CBB8B8138E0}"/>
                </a:ext>
              </a:extLst>
            </p:cNvPr>
            <p:cNvSpPr/>
            <p:nvPr/>
          </p:nvSpPr>
          <p:spPr>
            <a:xfrm>
              <a:off x="2578680" y="4621834"/>
              <a:ext cx="23690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Fuente: </a:t>
              </a:r>
              <a:r>
                <a:rPr lang="es-PE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5"/>
                </a:rPr>
                <a:t>OSITRAN</a:t>
              </a:r>
              <a:r>
                <a:rPr lang="es-PE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| Elaboración: AFIN</a:t>
              </a:r>
              <a:r>
                <a:rPr lang="es-PE" sz="12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</a:p>
          </p:txBody>
        </p:sp>
      </p:grpSp>
      <p:graphicFrame>
        <p:nvGraphicFramePr>
          <p:cNvPr id="31" name="Tabla 30">
            <a:extLst>
              <a:ext uri="{FF2B5EF4-FFF2-40B4-BE49-F238E27FC236}">
                <a16:creationId xmlns:a16="http://schemas.microsoft.com/office/drawing/2014/main" id="{64023310-A46F-7741-B21F-477768D3A96D}"/>
              </a:ext>
            </a:extLst>
          </p:cNvPr>
          <p:cNvGraphicFramePr>
            <a:graphicFrameLocks noGrp="1"/>
          </p:cNvGraphicFramePr>
          <p:nvPr/>
        </p:nvGraphicFramePr>
        <p:xfrm>
          <a:off x="7110102" y="1376778"/>
          <a:ext cx="4080109" cy="2705109"/>
        </p:xfrm>
        <a:graphic>
          <a:graphicData uri="http://schemas.openxmlformats.org/drawingml/2006/table">
            <a:tbl>
              <a:tblPr firstRow="1" firstCol="1">
                <a:tableStyleId>{5202B0CA-FC54-4496-8BCA-5EF66A818D29}</a:tableStyleId>
              </a:tblPr>
              <a:tblGrid>
                <a:gridCol w="967347">
                  <a:extLst>
                    <a:ext uri="{9D8B030D-6E8A-4147-A177-3AD203B41FA5}">
                      <a16:colId xmlns:a16="http://schemas.microsoft.com/office/drawing/2014/main" val="2461082464"/>
                    </a:ext>
                  </a:extLst>
                </a:gridCol>
                <a:gridCol w="870318">
                  <a:extLst>
                    <a:ext uri="{9D8B030D-6E8A-4147-A177-3AD203B41FA5}">
                      <a16:colId xmlns:a16="http://schemas.microsoft.com/office/drawing/2014/main" val="1608528094"/>
                    </a:ext>
                  </a:extLst>
                </a:gridCol>
                <a:gridCol w="768389">
                  <a:extLst>
                    <a:ext uri="{9D8B030D-6E8A-4147-A177-3AD203B41FA5}">
                      <a16:colId xmlns:a16="http://schemas.microsoft.com/office/drawing/2014/main" val="91024096"/>
                    </a:ext>
                  </a:extLst>
                </a:gridCol>
                <a:gridCol w="759133">
                  <a:extLst>
                    <a:ext uri="{9D8B030D-6E8A-4147-A177-3AD203B41FA5}">
                      <a16:colId xmlns:a16="http://schemas.microsoft.com/office/drawing/2014/main" val="1187000314"/>
                    </a:ext>
                  </a:extLst>
                </a:gridCol>
                <a:gridCol w="714922">
                  <a:extLst>
                    <a:ext uri="{9D8B030D-6E8A-4147-A177-3AD203B41FA5}">
                      <a16:colId xmlns:a16="http://schemas.microsoft.com/office/drawing/2014/main" val="1180870744"/>
                    </a:ext>
                  </a:extLst>
                </a:gridCol>
              </a:tblGrid>
              <a:tr h="196601">
                <a:tc>
                  <a:txBody>
                    <a:bodyPr/>
                    <a:lstStyle/>
                    <a:p>
                      <a:pPr algn="ctr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NACIONALES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50292" marB="50292" anchor="b">
                    <a:solidFill>
                      <a:srgbClr val="135E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INTERNACIONALES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50292" marB="50292" anchor="b">
                    <a:solidFill>
                      <a:srgbClr val="135E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071867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2007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2019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2007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2019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701921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Cajamarca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76,487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472,257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119969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Chachapoyas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359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21,893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351590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Huaraz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9,983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636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8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297964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Iquitos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491,783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1,195,585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1,438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291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083378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Pucallpa</a:t>
                      </a:r>
                      <a:endParaRPr lang="es-PE" sz="9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209,351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735,473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267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327121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Talara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9,854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318,552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59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585574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Tarapoto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180,662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923,925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295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686457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Trujillo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167,427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654,245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176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3,390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242383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Tumbes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63,275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261,346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78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448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700578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Pisco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63,158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381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733629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Chiclayo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676,379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14,749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079206"/>
                  </a:ext>
                </a:extLst>
              </a:tr>
              <a:tr h="1886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Piura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1,149,295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483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423958"/>
                  </a:ext>
                </a:extLst>
              </a:tr>
            </a:tbl>
          </a:graphicData>
        </a:graphic>
      </p:graphicFrame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id="{D1FBD536-9E28-7940-A7D2-0A2CE4814B9A}"/>
              </a:ext>
            </a:extLst>
          </p:cNvPr>
          <p:cNvGraphicFramePr>
            <a:graphicFrameLocks noGrp="1"/>
          </p:cNvGraphicFramePr>
          <p:nvPr/>
        </p:nvGraphicFramePr>
        <p:xfrm>
          <a:off x="7110101" y="4853841"/>
          <a:ext cx="4080110" cy="1239355"/>
        </p:xfrm>
        <a:graphic>
          <a:graphicData uri="http://schemas.openxmlformats.org/drawingml/2006/table">
            <a:tbl>
              <a:tblPr firstRow="1" firstCol="1">
                <a:tableStyleId>{5202B0CA-FC54-4496-8BCA-5EF66A818D29}</a:tableStyleId>
              </a:tblPr>
              <a:tblGrid>
                <a:gridCol w="876761">
                  <a:extLst>
                    <a:ext uri="{9D8B030D-6E8A-4147-A177-3AD203B41FA5}">
                      <a16:colId xmlns:a16="http://schemas.microsoft.com/office/drawing/2014/main" val="521232462"/>
                    </a:ext>
                  </a:extLst>
                </a:gridCol>
                <a:gridCol w="982092">
                  <a:extLst>
                    <a:ext uri="{9D8B030D-6E8A-4147-A177-3AD203B41FA5}">
                      <a16:colId xmlns:a16="http://schemas.microsoft.com/office/drawing/2014/main" val="1309063013"/>
                    </a:ext>
                  </a:extLst>
                </a:gridCol>
                <a:gridCol w="813077">
                  <a:extLst>
                    <a:ext uri="{9D8B030D-6E8A-4147-A177-3AD203B41FA5}">
                      <a16:colId xmlns:a16="http://schemas.microsoft.com/office/drawing/2014/main" val="3230757074"/>
                    </a:ext>
                  </a:extLst>
                </a:gridCol>
                <a:gridCol w="693258">
                  <a:extLst>
                    <a:ext uri="{9D8B030D-6E8A-4147-A177-3AD203B41FA5}">
                      <a16:colId xmlns:a16="http://schemas.microsoft.com/office/drawing/2014/main" val="670621027"/>
                    </a:ext>
                  </a:extLst>
                </a:gridCol>
                <a:gridCol w="714922">
                  <a:extLst>
                    <a:ext uri="{9D8B030D-6E8A-4147-A177-3AD203B41FA5}">
                      <a16:colId xmlns:a16="http://schemas.microsoft.com/office/drawing/2014/main" val="1972475866"/>
                    </a:ext>
                  </a:extLst>
                </a:gridCol>
              </a:tblGrid>
              <a:tr h="24182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 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NACIONALES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41564" marB="41564" anchor="ctr">
                    <a:solidFill>
                      <a:srgbClr val="135E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INTERNACIONALES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41564" marB="41564" anchor="ctr">
                    <a:solidFill>
                      <a:srgbClr val="135E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343791"/>
                  </a:ext>
                </a:extLst>
              </a:tr>
              <a:tr h="166255">
                <a:tc>
                  <a:txBody>
                    <a:bodyPr/>
                    <a:lstStyle/>
                    <a:p>
                      <a:pPr algn="ctr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2011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2019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2011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2019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000005"/>
                  </a:ext>
                </a:extLst>
              </a:tr>
              <a:tr h="16625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Arequipa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1,006,802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1,985,157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11,285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17,624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776661"/>
                  </a:ext>
                </a:extLst>
              </a:tr>
              <a:tr h="16625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Ayacucho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52,762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276,233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800458"/>
                  </a:ext>
                </a:extLst>
              </a:tr>
              <a:tr h="16625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Juliaca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253,716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466,666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11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561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660934"/>
                  </a:ext>
                </a:extLst>
              </a:tr>
              <a:tr h="16625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 err="1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Pto</a:t>
                      </a:r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Maldonado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193,027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336,730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027625"/>
                  </a:ext>
                </a:extLst>
              </a:tr>
              <a:tr h="166255"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Tacna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248,641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485,000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475022"/>
                  </a:ext>
                </a:extLst>
              </a:tr>
            </a:tbl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67991865-2CF9-9B4E-A816-5287C6D44B27}"/>
              </a:ext>
            </a:extLst>
          </p:cNvPr>
          <p:cNvGrpSpPr/>
          <p:nvPr/>
        </p:nvGrpSpPr>
        <p:grpSpPr>
          <a:xfrm>
            <a:off x="0" y="4080042"/>
            <a:ext cx="6819900" cy="2794000"/>
            <a:chOff x="0" y="4080042"/>
            <a:chExt cx="6819900" cy="2794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37C4CC5-1D47-BF4F-9D44-F15683E9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080042"/>
              <a:ext cx="6819900" cy="2794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94C5EC-C8A9-5841-B1C2-873AEF11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970" y="5338008"/>
              <a:ext cx="2437399" cy="121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2821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F80E62A-DD7D-C74A-A6F5-8E8CBFC85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49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FFD9CEE-05E9-C944-856D-80CB9B68D839}"/>
              </a:ext>
            </a:extLst>
          </p:cNvPr>
          <p:cNvSpPr/>
          <p:nvPr/>
        </p:nvSpPr>
        <p:spPr>
          <a:xfrm>
            <a:off x="6097746" y="2287451"/>
            <a:ext cx="4320000" cy="275101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EE8BC17-C5E3-DD4F-8D32-F932D010C0C8}"/>
              </a:ext>
            </a:extLst>
          </p:cNvPr>
          <p:cNvSpPr/>
          <p:nvPr/>
        </p:nvSpPr>
        <p:spPr>
          <a:xfrm>
            <a:off x="6097746" y="3003473"/>
            <a:ext cx="4320000" cy="275101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438B2AA-2650-8248-9973-855778C69321}"/>
              </a:ext>
            </a:extLst>
          </p:cNvPr>
          <p:cNvSpPr/>
          <p:nvPr/>
        </p:nvSpPr>
        <p:spPr>
          <a:xfrm>
            <a:off x="6097746" y="3734993"/>
            <a:ext cx="4320000" cy="275101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6096000" y="2218799"/>
            <a:ext cx="5228373" cy="220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Prioridad: nueva torre de control Lima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Solución acceso al nuevo ingreso AIJCH 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Fast track evaluación estudios de pre inversión 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Implementar Tribunal Sanciones OSITRAN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Seguridad jurídica en revisión tarifaria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Nuevos escenarios de demanda por Covid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92CDC13-68EB-5B4F-813D-BD8A861B8C75}"/>
              </a:ext>
            </a:extLst>
          </p:cNvPr>
          <p:cNvSpPr txBox="1">
            <a:spLocks/>
          </p:cNvSpPr>
          <p:nvPr/>
        </p:nvSpPr>
        <p:spPr>
          <a:xfrm>
            <a:off x="449481" y="423062"/>
            <a:ext cx="4974926" cy="162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Propuestas en aeropuertos</a:t>
            </a:r>
          </a:p>
        </p:txBody>
      </p:sp>
    </p:spTree>
    <p:extLst>
      <p:ext uri="{BB962C8B-B14F-4D97-AF65-F5344CB8AC3E}">
        <p14:creationId xmlns:p14="http://schemas.microsoft.com/office/powerpoint/2010/main" val="343319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B262533-6F31-C642-9849-D6FB5F61C9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7132" y="-13021"/>
            <a:ext cx="12224002" cy="6876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0A11CCE1-8241-B34A-8B85-6521974BAC8A}"/>
              </a:ext>
            </a:extLst>
          </p:cNvPr>
          <p:cNvSpPr txBox="1">
            <a:spLocks/>
          </p:cNvSpPr>
          <p:nvPr/>
        </p:nvSpPr>
        <p:spPr>
          <a:xfrm>
            <a:off x="449481" y="423062"/>
            <a:ext cx="4974926" cy="162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Situación en agua </a:t>
            </a:r>
            <a:b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y saneamiento</a:t>
            </a:r>
          </a:p>
          <a:p>
            <a:endParaRPr lang="es-PE" sz="4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6C8434F-2BD3-404F-BE7B-967B63B9F0EF}"/>
              </a:ext>
            </a:extLst>
          </p:cNvPr>
          <p:cNvGrpSpPr/>
          <p:nvPr/>
        </p:nvGrpSpPr>
        <p:grpSpPr>
          <a:xfrm>
            <a:off x="4495886" y="2863117"/>
            <a:ext cx="2888012" cy="2888012"/>
            <a:chOff x="1754216" y="2863117"/>
            <a:chExt cx="2888012" cy="2888012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7315AFA-6B0D-5B4F-8221-1E570C3E6846}"/>
                </a:ext>
              </a:extLst>
            </p:cNvPr>
            <p:cNvSpPr/>
            <p:nvPr/>
          </p:nvSpPr>
          <p:spPr>
            <a:xfrm>
              <a:off x="1754216" y="2863117"/>
              <a:ext cx="2888012" cy="2888012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1" name="Marcador de texto 5">
              <a:hlinkClick r:id="rId4"/>
              <a:extLst>
                <a:ext uri="{FF2B5EF4-FFF2-40B4-BE49-F238E27FC236}">
                  <a16:creationId xmlns:a16="http://schemas.microsoft.com/office/drawing/2014/main" id="{69443044-57EC-3249-9905-A1B5761C748D}"/>
                </a:ext>
              </a:extLst>
            </p:cNvPr>
            <p:cNvSpPr txBox="1">
              <a:spLocks/>
            </p:cNvSpPr>
            <p:nvPr/>
          </p:nvSpPr>
          <p:spPr>
            <a:xfrm>
              <a:off x="2122247" y="3673202"/>
              <a:ext cx="2151951" cy="67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MILLONES </a:t>
              </a:r>
              <a:b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</a:b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DE PERSONAS</a:t>
              </a:r>
            </a:p>
          </p:txBody>
        </p:sp>
        <p:sp>
          <p:nvSpPr>
            <p:cNvPr id="32" name="Marcador de texto 5">
              <a:hlinkClick r:id="rId4"/>
              <a:extLst>
                <a:ext uri="{FF2B5EF4-FFF2-40B4-BE49-F238E27FC236}">
                  <a16:creationId xmlns:a16="http://schemas.microsoft.com/office/drawing/2014/main" id="{FB425C5B-F062-4647-99EA-0446847A403A}"/>
                </a:ext>
              </a:extLst>
            </p:cNvPr>
            <p:cNvSpPr txBox="1">
              <a:spLocks/>
            </p:cNvSpPr>
            <p:nvPr/>
          </p:nvSpPr>
          <p:spPr>
            <a:xfrm>
              <a:off x="2276073" y="4322188"/>
              <a:ext cx="1844299" cy="12482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Consumen agua proveniente de pozo, río, manantial, acequia, agua de lluvia o compran de camión cisterna</a:t>
              </a:r>
            </a:p>
          </p:txBody>
        </p:sp>
        <p:sp>
          <p:nvSpPr>
            <p:cNvPr id="33" name="Marcador de texto 5">
              <a:hlinkClick r:id="rId4"/>
              <a:extLst>
                <a:ext uri="{FF2B5EF4-FFF2-40B4-BE49-F238E27FC236}">
                  <a16:creationId xmlns:a16="http://schemas.microsoft.com/office/drawing/2014/main" id="{AA3F20A7-CB4C-114A-984C-D31CF0E0582D}"/>
                </a:ext>
              </a:extLst>
            </p:cNvPr>
            <p:cNvSpPr txBox="1">
              <a:spLocks/>
            </p:cNvSpPr>
            <p:nvPr/>
          </p:nvSpPr>
          <p:spPr>
            <a:xfrm>
              <a:off x="2346647" y="3039959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3.3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F07B92A2-AB7F-7C42-979C-84528E21EF10}"/>
              </a:ext>
            </a:extLst>
          </p:cNvPr>
          <p:cNvGrpSpPr/>
          <p:nvPr/>
        </p:nvGrpSpPr>
        <p:grpSpPr>
          <a:xfrm>
            <a:off x="7722048" y="2863117"/>
            <a:ext cx="2888012" cy="2888012"/>
            <a:chOff x="6822161" y="2863117"/>
            <a:chExt cx="2888012" cy="2888012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4422CA31-4108-884F-8E9B-2C368054C79D}"/>
                </a:ext>
              </a:extLst>
            </p:cNvPr>
            <p:cNvSpPr/>
            <p:nvPr/>
          </p:nvSpPr>
          <p:spPr>
            <a:xfrm>
              <a:off x="6822161" y="2863117"/>
              <a:ext cx="2888012" cy="2888012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8" name="Marcador de texto 5">
              <a:hlinkClick r:id="rId4"/>
              <a:extLst>
                <a:ext uri="{FF2B5EF4-FFF2-40B4-BE49-F238E27FC236}">
                  <a16:creationId xmlns:a16="http://schemas.microsoft.com/office/drawing/2014/main" id="{368F99E1-CD69-D040-8AFB-BBE06974E76A}"/>
                </a:ext>
              </a:extLst>
            </p:cNvPr>
            <p:cNvSpPr txBox="1">
              <a:spLocks/>
            </p:cNvSpPr>
            <p:nvPr/>
          </p:nvSpPr>
          <p:spPr>
            <a:xfrm>
              <a:off x="7190192" y="3642206"/>
              <a:ext cx="2151951" cy="67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MILLONES </a:t>
              </a:r>
              <a:b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</a:b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DE PERSONAS</a:t>
              </a:r>
            </a:p>
          </p:txBody>
        </p:sp>
        <p:sp>
          <p:nvSpPr>
            <p:cNvPr id="29" name="Marcador de texto 5">
              <a:hlinkClick r:id="rId4"/>
              <a:extLst>
                <a:ext uri="{FF2B5EF4-FFF2-40B4-BE49-F238E27FC236}">
                  <a16:creationId xmlns:a16="http://schemas.microsoft.com/office/drawing/2014/main" id="{AD430FF5-3950-D547-B003-395424206799}"/>
                </a:ext>
              </a:extLst>
            </p:cNvPr>
            <p:cNvSpPr txBox="1">
              <a:spLocks/>
            </p:cNvSpPr>
            <p:nvPr/>
          </p:nvSpPr>
          <p:spPr>
            <a:xfrm>
              <a:off x="7262741" y="4291191"/>
              <a:ext cx="2006852" cy="12792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Eliminan excretas de manera inadecuada (mediante pozo negro o ciego, río, acequia, canal, campo abierto o aire libre)</a:t>
              </a:r>
            </a:p>
          </p:txBody>
        </p:sp>
        <p:sp>
          <p:nvSpPr>
            <p:cNvPr id="30" name="Marcador de texto 5">
              <a:hlinkClick r:id="rId4"/>
              <a:extLst>
                <a:ext uri="{FF2B5EF4-FFF2-40B4-BE49-F238E27FC236}">
                  <a16:creationId xmlns:a16="http://schemas.microsoft.com/office/drawing/2014/main" id="{82616086-532A-CF41-8F04-3BFC1F15D3CA}"/>
                </a:ext>
              </a:extLst>
            </p:cNvPr>
            <p:cNvSpPr txBox="1">
              <a:spLocks/>
            </p:cNvSpPr>
            <p:nvPr/>
          </p:nvSpPr>
          <p:spPr>
            <a:xfrm>
              <a:off x="7414592" y="3008963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5.6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358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A64373-19AE-A94C-B26D-729EA580E9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816" y="-381731"/>
            <a:ext cx="6628297" cy="755501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585654" y="515827"/>
            <a:ext cx="5510346" cy="6023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latin typeface="Arial" panose="020B0604020202020204" pitchFamily="34" charset="0"/>
              </a:rPr>
              <a:t>Agua: Baja calidad y deficiente continuidad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BD68012-4461-4F44-B835-FD3B4B5F7964}"/>
              </a:ext>
            </a:extLst>
          </p:cNvPr>
          <p:cNvSpPr/>
          <p:nvPr/>
        </p:nvSpPr>
        <p:spPr>
          <a:xfrm>
            <a:off x="605532" y="1702513"/>
            <a:ext cx="2221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Aunque 89% de hogares tiene acceso a agua, </a:t>
            </a:r>
            <a:r>
              <a:rPr lang="es-PE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solo el 38% de hogares a nivel nacional, consume agua con estándares aceptables de cloro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1E696EE-EEDB-9D4D-9D32-CEF368AAEA83}"/>
              </a:ext>
            </a:extLst>
          </p:cNvPr>
          <p:cNvSpPr/>
          <p:nvPr/>
        </p:nvSpPr>
        <p:spPr>
          <a:xfrm>
            <a:off x="7516538" y="836505"/>
            <a:ext cx="3897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Continuidad del servicio de agua de algunas ciudades es menor a 6 horas diarias</a:t>
            </a:r>
            <a:endParaRPr lang="es-PE" sz="1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19" name="15 Tabla">
            <a:extLst>
              <a:ext uri="{FF2B5EF4-FFF2-40B4-BE49-F238E27FC236}">
                <a16:creationId xmlns:a16="http://schemas.microsoft.com/office/drawing/2014/main" id="{09B7E537-56F8-5B48-93CA-2691F94CA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114530"/>
              </p:ext>
            </p:extLst>
          </p:nvPr>
        </p:nvGraphicFramePr>
        <p:xfrm>
          <a:off x="7632965" y="1495401"/>
          <a:ext cx="3714056" cy="4435758"/>
        </p:xfrm>
        <a:graphic>
          <a:graphicData uri="http://schemas.openxmlformats.org/drawingml/2006/table">
            <a:tbl>
              <a:tblPr/>
              <a:tblGrid>
                <a:gridCol w="152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0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43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EPS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E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Ámbito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E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Horas por día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E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43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SEDAPAL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Pucusana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1.14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136019"/>
                  </a:ext>
                </a:extLst>
              </a:tr>
              <a:tr h="246431">
                <a:tc vMerge="1">
                  <a:txBody>
                    <a:bodyPr/>
                    <a:lstStyle/>
                    <a:p>
                      <a:pPr algn="l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San Bartolo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1.15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5799061"/>
                  </a:ext>
                </a:extLst>
              </a:tr>
              <a:tr h="246431">
                <a:tc vMerge="1">
                  <a:txBody>
                    <a:bodyPr/>
                    <a:lstStyle/>
                    <a:p>
                      <a:pPr algn="l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Punta Hermosa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1.16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920390"/>
                  </a:ext>
                </a:extLst>
              </a:tr>
              <a:tr h="246431">
                <a:tc vMerge="1">
                  <a:txBody>
                    <a:bodyPr/>
                    <a:lstStyle/>
                    <a:p>
                      <a:pPr algn="l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Punta Negra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1.30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3540672"/>
                  </a:ext>
                </a:extLst>
              </a:tr>
              <a:tr h="24643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EPS MARAÑON S.A.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San Ignacio (Cajamarca)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1.28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43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EMAPA PASCO S.A.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Cerro de Pasco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1.72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3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EPSSMU S.A.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Bagua Grande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1.91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3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SEDAPAR S.A.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Chala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1.83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3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EPS EMAPA CAÑETE S.A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Asia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1.49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43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EMAPAVIGS S.A.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Nasca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4.12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3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SEDALIB S.A.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Huanchaco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3.51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43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La Esperanza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3.12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43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El Porvenir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4.24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43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Florencia de Mora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4.42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4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EPS GRAU S.A.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El Alto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0.77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431">
                <a:tc vMerge="1">
                  <a:txBody>
                    <a:bodyPr/>
                    <a:lstStyle/>
                    <a:p>
                      <a:pPr algn="l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Los Órganos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1.85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431">
                <a:tc vMerge="1">
                  <a:txBody>
                    <a:bodyPr/>
                    <a:lstStyle/>
                    <a:p>
                      <a:pPr algn="l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Yacila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3.05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7C850E3-1151-FF48-B28A-8F9DFD8386B2}"/>
              </a:ext>
            </a:extLst>
          </p:cNvPr>
          <p:cNvCxnSpPr/>
          <p:nvPr/>
        </p:nvCxnSpPr>
        <p:spPr>
          <a:xfrm>
            <a:off x="7632965" y="2722528"/>
            <a:ext cx="371405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F2EC6E2A-C4CD-3A46-B133-1CF365A493F8}"/>
              </a:ext>
            </a:extLst>
          </p:cNvPr>
          <p:cNvCxnSpPr/>
          <p:nvPr/>
        </p:nvCxnSpPr>
        <p:spPr>
          <a:xfrm>
            <a:off x="7632965" y="2968712"/>
            <a:ext cx="371405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C5CAF1A2-AA39-7346-89B6-7BD7136E75CC}"/>
              </a:ext>
            </a:extLst>
          </p:cNvPr>
          <p:cNvCxnSpPr/>
          <p:nvPr/>
        </p:nvCxnSpPr>
        <p:spPr>
          <a:xfrm>
            <a:off x="7632965" y="3214897"/>
            <a:ext cx="371405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7153369-9AD8-7441-AECF-CD3BA0EB7A03}"/>
              </a:ext>
            </a:extLst>
          </p:cNvPr>
          <p:cNvCxnSpPr/>
          <p:nvPr/>
        </p:nvCxnSpPr>
        <p:spPr>
          <a:xfrm>
            <a:off x="7632965" y="3469874"/>
            <a:ext cx="371405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00279F9F-9FAE-404A-9FAB-7C44C74B7F77}"/>
              </a:ext>
            </a:extLst>
          </p:cNvPr>
          <p:cNvCxnSpPr/>
          <p:nvPr/>
        </p:nvCxnSpPr>
        <p:spPr>
          <a:xfrm>
            <a:off x="7632965" y="3707267"/>
            <a:ext cx="371405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BD39259F-9DB8-8E48-B028-91BB21942612}"/>
              </a:ext>
            </a:extLst>
          </p:cNvPr>
          <p:cNvCxnSpPr/>
          <p:nvPr/>
        </p:nvCxnSpPr>
        <p:spPr>
          <a:xfrm>
            <a:off x="7632965" y="3953452"/>
            <a:ext cx="371405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5052A310-AE64-5C4F-9608-30DDB79B62AD}"/>
              </a:ext>
            </a:extLst>
          </p:cNvPr>
          <p:cNvCxnSpPr/>
          <p:nvPr/>
        </p:nvCxnSpPr>
        <p:spPr>
          <a:xfrm>
            <a:off x="7632965" y="4199637"/>
            <a:ext cx="371405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1CFB7269-8036-8040-A4B0-4F346304F31D}"/>
              </a:ext>
            </a:extLst>
          </p:cNvPr>
          <p:cNvCxnSpPr/>
          <p:nvPr/>
        </p:nvCxnSpPr>
        <p:spPr>
          <a:xfrm>
            <a:off x="7632965" y="5201960"/>
            <a:ext cx="371405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5A5B82CE-87E1-F84A-871C-649768B09390}"/>
              </a:ext>
            </a:extLst>
          </p:cNvPr>
          <p:cNvCxnSpPr/>
          <p:nvPr/>
        </p:nvCxnSpPr>
        <p:spPr>
          <a:xfrm>
            <a:off x="7632965" y="5940513"/>
            <a:ext cx="371405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4 Rectángulo">
            <a:extLst>
              <a:ext uri="{FF2B5EF4-FFF2-40B4-BE49-F238E27FC236}">
                <a16:creationId xmlns:a16="http://schemas.microsoft.com/office/drawing/2014/main" id="{3D432290-5AA1-C449-936F-D9165DEE8586}"/>
              </a:ext>
            </a:extLst>
          </p:cNvPr>
          <p:cNvSpPr/>
          <p:nvPr/>
        </p:nvSpPr>
        <p:spPr>
          <a:xfrm>
            <a:off x="1383248" y="4066595"/>
            <a:ext cx="2848242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PE" sz="1000" dirty="0">
                <a:latin typeface="Arial Narrow" panose="020B0604020202020204" pitchFamily="34" charset="0"/>
              </a:rPr>
              <a:t>Seguro (cloro ≥ 0.5 mg/lt)</a:t>
            </a:r>
          </a:p>
          <a:p>
            <a:pPr>
              <a:spcAft>
                <a:spcPts val="300"/>
              </a:spcAft>
            </a:pPr>
            <a:r>
              <a:rPr lang="es-PE" sz="1000" dirty="0">
                <a:latin typeface="Arial Narrow" panose="020B0604020202020204" pitchFamily="34" charset="0"/>
              </a:rPr>
              <a:t>Inadecuada dosificación de cloro (&lt; 0.5 mg/ lt)</a:t>
            </a:r>
          </a:p>
          <a:p>
            <a:pPr>
              <a:spcAft>
                <a:spcPts val="300"/>
              </a:spcAft>
            </a:pPr>
            <a:r>
              <a:rPr lang="es-ES" sz="1000" dirty="0">
                <a:latin typeface="Arial Narrow" panose="020B0604020202020204" pitchFamily="34" charset="0"/>
              </a:rPr>
              <a:t>Fuente: ENAHO 2019 </a:t>
            </a:r>
          </a:p>
          <a:p>
            <a:pPr>
              <a:spcAft>
                <a:spcPts val="300"/>
              </a:spcAft>
            </a:pPr>
            <a:r>
              <a:rPr lang="es-ES" sz="1000" dirty="0">
                <a:latin typeface="Arial Narrow" panose="020B0604020202020204" pitchFamily="34" charset="0"/>
              </a:rPr>
              <a:t>Elaboración: AFIN</a:t>
            </a:r>
            <a:endParaRPr lang="es-PE" sz="1000" dirty="0">
              <a:latin typeface="Arial Narrow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7EFF40A-DCBD-D540-B6AE-E9873465031A}"/>
              </a:ext>
            </a:extLst>
          </p:cNvPr>
          <p:cNvGrpSpPr/>
          <p:nvPr/>
        </p:nvGrpSpPr>
        <p:grpSpPr>
          <a:xfrm>
            <a:off x="2434639" y="1777664"/>
            <a:ext cx="4662873" cy="2618702"/>
            <a:chOff x="2434639" y="1777664"/>
            <a:chExt cx="4662873" cy="2618702"/>
          </a:xfrm>
        </p:grpSpPr>
        <p:graphicFrame>
          <p:nvGraphicFramePr>
            <p:cNvPr id="36" name="3 Gráfico">
              <a:extLst>
                <a:ext uri="{FF2B5EF4-FFF2-40B4-BE49-F238E27FC236}">
                  <a16:creationId xmlns:a16="http://schemas.microsoft.com/office/drawing/2014/main" id="{2D4EBB6F-6256-B943-BB7C-69647A08445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9499501"/>
                </p:ext>
              </p:extLst>
            </p:nvPr>
          </p:nvGraphicFramePr>
          <p:xfrm>
            <a:off x="2434639" y="1846570"/>
            <a:ext cx="4662873" cy="25497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8BFD5962-D407-4A48-AA35-01E1F98B4B74}"/>
                </a:ext>
              </a:extLst>
            </p:cNvPr>
            <p:cNvSpPr/>
            <p:nvPr/>
          </p:nvSpPr>
          <p:spPr>
            <a:xfrm>
              <a:off x="3195854" y="1777664"/>
              <a:ext cx="314044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srgbClr val="135EAB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>
                  <a:solidFill>
                    <a:srgbClr val="135EAB"/>
                  </a:solidFill>
                  <a:latin typeface="Arial Narrow" panose="020B0604020202020204" pitchFamily="34" charset="0"/>
                </a:rPr>
                <a:t>Calidad del </a:t>
              </a:r>
              <a:r>
                <a:rPr lang="en-US" b="1" dirty="0" err="1">
                  <a:solidFill>
                    <a:srgbClr val="135EAB"/>
                  </a:solidFill>
                  <a:latin typeface="Arial Narrow" panose="020B0604020202020204" pitchFamily="34" charset="0"/>
                </a:rPr>
                <a:t>agua</a:t>
              </a:r>
              <a:r>
                <a:rPr lang="en-US" b="1" dirty="0">
                  <a:solidFill>
                    <a:srgbClr val="135EAB"/>
                  </a:solidFill>
                  <a:latin typeface="Arial Narrow" panose="020B0604020202020204" pitchFamily="34" charset="0"/>
                </a:rPr>
                <a:t>, 2019</a:t>
              </a:r>
            </a:p>
            <a:p>
              <a:pPr algn="ctr">
                <a:defRPr sz="1800" b="1" i="0" u="none" strike="noStrike" kern="1200" baseline="0">
                  <a:solidFill>
                    <a:srgbClr val="135EAB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>
                  <a:solidFill>
                    <a:srgbClr val="135EAB"/>
                  </a:solidFill>
                  <a:latin typeface="Arial Narrow" panose="020B0604020202020204" pitchFamily="34" charset="0"/>
                </a:rPr>
                <a:t>% de </a:t>
              </a:r>
              <a:r>
                <a:rPr lang="en-US" b="1" dirty="0" err="1">
                  <a:solidFill>
                    <a:srgbClr val="135EAB"/>
                  </a:solidFill>
                  <a:latin typeface="Arial Narrow" panose="020B0604020202020204" pitchFamily="34" charset="0"/>
                </a:rPr>
                <a:t>hogares</a:t>
              </a:r>
              <a:r>
                <a:rPr lang="en-US" b="1" dirty="0">
                  <a:solidFill>
                    <a:srgbClr val="135EAB"/>
                  </a:solidFill>
                  <a:latin typeface="Arial Narrow" panose="020B0604020202020204" pitchFamily="34" charset="0"/>
                </a:rPr>
                <a:t> a </a:t>
              </a:r>
              <a:r>
                <a:rPr lang="en-US" b="1" dirty="0" err="1">
                  <a:solidFill>
                    <a:srgbClr val="135EAB"/>
                  </a:solidFill>
                  <a:latin typeface="Arial Narrow" panose="020B0604020202020204" pitchFamily="34" charset="0"/>
                </a:rPr>
                <a:t>nivel</a:t>
              </a:r>
              <a:r>
                <a:rPr lang="en-US" b="1" dirty="0">
                  <a:solidFill>
                    <a:srgbClr val="135EAB"/>
                  </a:solidFill>
                  <a:latin typeface="Arial Narrow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135EAB"/>
                  </a:solidFill>
                  <a:latin typeface="Arial Narrow" panose="020B0604020202020204" pitchFamily="34" charset="0"/>
                </a:rPr>
                <a:t>nacional</a:t>
              </a:r>
              <a:endParaRPr lang="en-US" b="1" dirty="0">
                <a:solidFill>
                  <a:srgbClr val="135EAB"/>
                </a:solidFill>
                <a:latin typeface="Arial Narrow" panose="020B0604020202020204" pitchFamily="34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5FAF9C5-B2E2-A14C-8C70-17B2CA5A5B0D}"/>
              </a:ext>
            </a:extLst>
          </p:cNvPr>
          <p:cNvGrpSpPr/>
          <p:nvPr/>
        </p:nvGrpSpPr>
        <p:grpSpPr>
          <a:xfrm>
            <a:off x="3860334" y="4592671"/>
            <a:ext cx="2046962" cy="1248037"/>
            <a:chOff x="3647863" y="4724446"/>
            <a:chExt cx="2046962" cy="1248037"/>
          </a:xfrm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FDBE58DC-832F-D24F-ACAE-D341C9FBB011}"/>
                </a:ext>
              </a:extLst>
            </p:cNvPr>
            <p:cNvSpPr/>
            <p:nvPr/>
          </p:nvSpPr>
          <p:spPr>
            <a:xfrm>
              <a:off x="3647863" y="4724446"/>
              <a:ext cx="2046962" cy="1240970"/>
            </a:xfrm>
            <a:prstGeom prst="rect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49000">
                  <a:schemeClr val="bg1"/>
                </a:gs>
              </a:gsLst>
              <a:lin ang="162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latin typeface="Arial Narrow" panose="020B0604020202020204" pitchFamily="34" charset="0"/>
              </a:endParaRPr>
            </a:p>
          </p:txBody>
        </p:sp>
        <p:sp>
          <p:nvSpPr>
            <p:cNvPr id="35" name="5 Rectángulo">
              <a:extLst>
                <a:ext uri="{FF2B5EF4-FFF2-40B4-BE49-F238E27FC236}">
                  <a16:creationId xmlns:a16="http://schemas.microsoft.com/office/drawing/2014/main" id="{3F35E54F-6FC1-9F4E-93F0-8732EDC20452}"/>
                </a:ext>
              </a:extLst>
            </p:cNvPr>
            <p:cNvSpPr/>
            <p:nvPr/>
          </p:nvSpPr>
          <p:spPr>
            <a:xfrm>
              <a:off x="3722165" y="4895265"/>
              <a:ext cx="1877306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US" sz="1600" dirty="0">
                  <a:solidFill>
                    <a:schemeClr val="tx1"/>
                  </a:solidFill>
                  <a:latin typeface="Arial Narrow" panose="020B0604020202020204" pitchFamily="34" charset="0"/>
                </a:rPr>
                <a:t>Solo </a:t>
              </a:r>
              <a:r>
                <a:rPr lang="es-PE" sz="1600" dirty="0">
                  <a:solidFill>
                    <a:schemeClr val="tx1"/>
                  </a:solidFill>
                  <a:latin typeface="Arial Narrow" panose="020B0604020202020204" pitchFamily="34" charset="0"/>
                </a:rPr>
                <a:t>3.3% de hogares rurales consumen agua con niveles adecuados de cloro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96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omefinal0810" descr="homefinal0810">
            <a:hlinkClick r:id="" action="ppaction://media"/>
            <a:extLst>
              <a:ext uri="{FF2B5EF4-FFF2-40B4-BE49-F238E27FC236}">
                <a16:creationId xmlns:a16="http://schemas.microsoft.com/office/drawing/2014/main" id="{17FB43BD-387A-3C45-89A8-5108BBE805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4763"/>
            <a:ext cx="12192000" cy="6858000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49C5657E-5D94-244A-8FBC-09F42E1D4990}"/>
              </a:ext>
            </a:extLst>
          </p:cNvPr>
          <p:cNvSpPr/>
          <p:nvPr/>
        </p:nvSpPr>
        <p:spPr>
          <a:xfrm>
            <a:off x="19050" y="-2166"/>
            <a:ext cx="12182475" cy="6876208"/>
          </a:xfrm>
          <a:prstGeom prst="rect">
            <a:avLst/>
          </a:prstGeom>
          <a:solidFill>
            <a:srgbClr val="135EAB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rcRect/>
          <a:stretch/>
        </p:blipFill>
        <p:spPr>
          <a:xfrm>
            <a:off x="-15498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F692C68-AC7B-A748-B0B8-BE3F5B4FEA13}"/>
              </a:ext>
            </a:extLst>
          </p:cNvPr>
          <p:cNvGrpSpPr/>
          <p:nvPr/>
        </p:nvGrpSpPr>
        <p:grpSpPr>
          <a:xfrm>
            <a:off x="4432513" y="2429595"/>
            <a:ext cx="7325302" cy="1768423"/>
            <a:chOff x="4432513" y="2429595"/>
            <a:chExt cx="7325302" cy="1768423"/>
          </a:xfrm>
        </p:grpSpPr>
        <p:sp>
          <p:nvSpPr>
            <p:cNvPr id="25" name="Marcador de texto 4">
              <a:extLst>
                <a:ext uri="{FF2B5EF4-FFF2-40B4-BE49-F238E27FC236}">
                  <a16:creationId xmlns:a16="http://schemas.microsoft.com/office/drawing/2014/main" id="{CC12214A-BAA4-6B41-95DD-01B5CF34C105}"/>
                </a:ext>
              </a:extLst>
            </p:cNvPr>
            <p:cNvSpPr txBox="1">
              <a:spLocks/>
            </p:cNvSpPr>
            <p:nvPr/>
          </p:nvSpPr>
          <p:spPr>
            <a:xfrm>
              <a:off x="6028837" y="3147673"/>
              <a:ext cx="5728978" cy="105034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s-PE" sz="2000" i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Impulsar el desarrollo </a:t>
              </a:r>
              <a:r>
                <a:rPr lang="es-PE" sz="2000" b="1" i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ético, confiable y sostenible </a:t>
              </a:r>
              <a:r>
                <a:rPr lang="es-PE" sz="2000" i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 servicios públicos para mejorar la calidad de vida de las personas y competitividad del país.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3BA6AF60-E0BC-8449-A76A-7C9900164961}"/>
                </a:ext>
              </a:extLst>
            </p:cNvPr>
            <p:cNvGrpSpPr/>
            <p:nvPr/>
          </p:nvGrpSpPr>
          <p:grpSpPr>
            <a:xfrm>
              <a:off x="4432513" y="2429595"/>
              <a:ext cx="7098625" cy="579171"/>
              <a:chOff x="4432513" y="2429595"/>
              <a:chExt cx="7098625" cy="579171"/>
            </a:xfrm>
          </p:grpSpPr>
          <p:sp>
            <p:nvSpPr>
              <p:cNvPr id="40" name="Título 3">
                <a:extLst>
                  <a:ext uri="{FF2B5EF4-FFF2-40B4-BE49-F238E27FC236}">
                    <a16:creationId xmlns:a16="http://schemas.microsoft.com/office/drawing/2014/main" id="{ACCE1AA3-862A-434E-96F4-5021BEF8DC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2513" y="2429595"/>
                <a:ext cx="3624848" cy="57917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j-ea"/>
                    <a:cs typeface="+mj-cs"/>
                  </a:defRPr>
                </a:lvl1pPr>
              </a:lstStyle>
              <a:p>
                <a:r>
                  <a:rPr lang="es-PE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Nuestro </a:t>
                </a:r>
                <a:r>
                  <a:rPr lang="es-PE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propósito</a:t>
                </a:r>
              </a:p>
            </p:txBody>
          </p: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6FA895F9-3B08-8549-930F-1B5E5C823C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2513" y="3008766"/>
                <a:ext cx="7098625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D9703BC1-9E8A-6C4B-9B77-F4799E7ED265}"/>
              </a:ext>
            </a:extLst>
          </p:cNvPr>
          <p:cNvGrpSpPr/>
          <p:nvPr/>
        </p:nvGrpSpPr>
        <p:grpSpPr>
          <a:xfrm>
            <a:off x="510425" y="787704"/>
            <a:ext cx="3436983" cy="3436983"/>
            <a:chOff x="510425" y="787704"/>
            <a:chExt cx="3436983" cy="3436983"/>
          </a:xfrm>
        </p:grpSpPr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6C837F30-8246-4342-82AC-FDBA6CD5A519}"/>
                </a:ext>
              </a:extLst>
            </p:cNvPr>
            <p:cNvSpPr/>
            <p:nvPr/>
          </p:nvSpPr>
          <p:spPr>
            <a:xfrm>
              <a:off x="510425" y="787704"/>
              <a:ext cx="3436983" cy="3436983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latin typeface="Arial Narrow" panose="020B0604020202020204" pitchFamily="34" charset="0"/>
              </a:endParaRPr>
            </a:p>
          </p:txBody>
        </p:sp>
        <p:sp>
          <p:nvSpPr>
            <p:cNvPr id="44" name="Marcador de texto 5">
              <a:extLst>
                <a:ext uri="{FF2B5EF4-FFF2-40B4-BE49-F238E27FC236}">
                  <a16:creationId xmlns:a16="http://schemas.microsoft.com/office/drawing/2014/main" id="{163DC548-FAEB-F245-AEDB-D650F7F7349B}"/>
                </a:ext>
              </a:extLst>
            </p:cNvPr>
            <p:cNvSpPr txBox="1">
              <a:spLocks/>
            </p:cNvSpPr>
            <p:nvPr/>
          </p:nvSpPr>
          <p:spPr>
            <a:xfrm>
              <a:off x="746497" y="1636115"/>
              <a:ext cx="2964841" cy="19809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s-PE" sz="1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Somos el gremio empresarial</a:t>
              </a:r>
              <a:br>
                <a:rPr lang="es-PE" sz="1600" dirty="0"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s-PE" sz="16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que agrupa a las principales empresas concesionarias de infraestructura </a:t>
              </a:r>
              <a:br>
                <a:rPr lang="es-PE" sz="1600" dirty="0"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s-PE" sz="16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para servicios públicos en los sectores de energía, infraestructura de transporte, telecomunicaciones, saneamiento, riego </a:t>
              </a:r>
              <a:br>
                <a:rPr lang="es-PE" sz="1600" dirty="0"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s-PE" sz="16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 infraestructura social.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452724DD-C2EA-CB40-841C-8EB9126A117C}"/>
              </a:ext>
            </a:extLst>
          </p:cNvPr>
          <p:cNvGrpSpPr/>
          <p:nvPr/>
        </p:nvGrpSpPr>
        <p:grpSpPr>
          <a:xfrm>
            <a:off x="4432513" y="4413377"/>
            <a:ext cx="7137863" cy="2067003"/>
            <a:chOff x="4432513" y="4413377"/>
            <a:chExt cx="7137863" cy="2067003"/>
          </a:xfrm>
        </p:grpSpPr>
        <p:sp>
          <p:nvSpPr>
            <p:cNvPr id="26" name="Título 3">
              <a:extLst>
                <a:ext uri="{FF2B5EF4-FFF2-40B4-BE49-F238E27FC236}">
                  <a16:creationId xmlns:a16="http://schemas.microsoft.com/office/drawing/2014/main" id="{81F5DAE5-B7B8-3A4A-BF95-906C678EE15D}"/>
                </a:ext>
              </a:extLst>
            </p:cNvPr>
            <p:cNvSpPr txBox="1">
              <a:spLocks/>
            </p:cNvSpPr>
            <p:nvPr/>
          </p:nvSpPr>
          <p:spPr>
            <a:xfrm>
              <a:off x="4432513" y="4413377"/>
              <a:ext cx="3624848" cy="5791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es-PE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Nuestro</a:t>
              </a:r>
              <a:r>
                <a:rPr lang="es-PE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valores</a:t>
              </a:r>
            </a:p>
          </p:txBody>
        </p:sp>
        <p:sp>
          <p:nvSpPr>
            <p:cNvPr id="27" name="Marcador de texto 4">
              <a:extLst>
                <a:ext uri="{FF2B5EF4-FFF2-40B4-BE49-F238E27FC236}">
                  <a16:creationId xmlns:a16="http://schemas.microsoft.com/office/drawing/2014/main" id="{05921E9B-A2CB-904A-81F1-CAB249CC8648}"/>
                </a:ext>
              </a:extLst>
            </p:cNvPr>
            <p:cNvSpPr txBox="1">
              <a:spLocks/>
            </p:cNvSpPr>
            <p:nvPr/>
          </p:nvSpPr>
          <p:spPr>
            <a:xfrm>
              <a:off x="5914372" y="5783373"/>
              <a:ext cx="1219387" cy="6970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ts val="0"/>
                </a:spcBef>
              </a:pPr>
              <a:r>
                <a:rPr lang="es-PE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Libre Franklin"/>
                </a:rPr>
                <a:t>Sostenibilidad y seguridad</a:t>
              </a:r>
              <a:endParaRPr lang="es-PE" sz="1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3" name="Marcador de texto 4">
              <a:extLst>
                <a:ext uri="{FF2B5EF4-FFF2-40B4-BE49-F238E27FC236}">
                  <a16:creationId xmlns:a16="http://schemas.microsoft.com/office/drawing/2014/main" id="{38AE935C-F48D-A74E-B702-D4ACBE800F17}"/>
                </a:ext>
              </a:extLst>
            </p:cNvPr>
            <p:cNvSpPr txBox="1">
              <a:spLocks/>
            </p:cNvSpPr>
            <p:nvPr/>
          </p:nvSpPr>
          <p:spPr>
            <a:xfrm>
              <a:off x="7162769" y="5783373"/>
              <a:ext cx="1453019" cy="6970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ts val="0"/>
                </a:spcBef>
              </a:pPr>
              <a:r>
                <a:rPr lang="es-PE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Libre Franklin"/>
                </a:rPr>
                <a:t>Visión a largo plazo</a:t>
              </a:r>
            </a:p>
          </p:txBody>
        </p:sp>
        <p:sp>
          <p:nvSpPr>
            <p:cNvPr id="34" name="Marcador de texto 4">
              <a:extLst>
                <a:ext uri="{FF2B5EF4-FFF2-40B4-BE49-F238E27FC236}">
                  <a16:creationId xmlns:a16="http://schemas.microsoft.com/office/drawing/2014/main" id="{1164CD29-B40F-704C-99F6-31EC105BE193}"/>
                </a:ext>
              </a:extLst>
            </p:cNvPr>
            <p:cNvSpPr txBox="1">
              <a:spLocks/>
            </p:cNvSpPr>
            <p:nvPr/>
          </p:nvSpPr>
          <p:spPr>
            <a:xfrm>
              <a:off x="8642116" y="5783373"/>
              <a:ext cx="1834744" cy="6970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ts val="0"/>
                </a:spcBef>
              </a:pPr>
              <a:r>
                <a:rPr lang="es-PE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Libre Franklin"/>
                </a:rPr>
                <a:t>Buenas prácticas </a:t>
              </a:r>
            </a:p>
            <a:p>
              <a:pPr lvl="0" algn="ctr">
                <a:spcBef>
                  <a:spcPts val="0"/>
                </a:spcBef>
              </a:pPr>
              <a:r>
                <a:rPr lang="es-PE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Libre Franklin"/>
                </a:rPr>
                <a:t>ambientales y sociales</a:t>
              </a:r>
            </a:p>
          </p:txBody>
        </p:sp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580DAA89-154C-8240-998D-54B112C3F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6124" y="5157507"/>
              <a:ext cx="555882" cy="540000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A5742B6B-3EFE-804D-81A6-9423FB75F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776" y="5157507"/>
              <a:ext cx="532173" cy="540000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B1EBA5D1-4D55-954E-B147-3A862B79A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3488" y="5157507"/>
              <a:ext cx="751304" cy="540000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DA8D03D0-D123-4645-A660-34FF41AF1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49742" y="5157507"/>
              <a:ext cx="751304" cy="540000"/>
            </a:xfrm>
            <a:prstGeom prst="rect">
              <a:avLst/>
            </a:prstGeom>
          </p:spPr>
        </p:pic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9B0560BD-9514-F440-9475-CF405DF95E6D}"/>
                </a:ext>
              </a:extLst>
            </p:cNvPr>
            <p:cNvCxnSpPr>
              <a:cxnSpLocks/>
            </p:cNvCxnSpPr>
            <p:nvPr/>
          </p:nvCxnSpPr>
          <p:spPr>
            <a:xfrm>
              <a:off x="4432513" y="4992548"/>
              <a:ext cx="7098625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Marcador de texto 4">
              <a:extLst>
                <a:ext uri="{FF2B5EF4-FFF2-40B4-BE49-F238E27FC236}">
                  <a16:creationId xmlns:a16="http://schemas.microsoft.com/office/drawing/2014/main" id="{D97EBC89-8A78-A148-A86B-3E552A80620F}"/>
                </a:ext>
              </a:extLst>
            </p:cNvPr>
            <p:cNvSpPr txBox="1">
              <a:spLocks/>
            </p:cNvSpPr>
            <p:nvPr/>
          </p:nvSpPr>
          <p:spPr>
            <a:xfrm>
              <a:off x="10480412" y="5860866"/>
              <a:ext cx="1089964" cy="29079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ts val="0"/>
                </a:spcBef>
              </a:pPr>
              <a:r>
                <a:rPr lang="es-PE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  <a:sym typeface="Libre Franklin"/>
                </a:rPr>
                <a:t>Ética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62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0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F80E62A-DD7D-C74A-A6F5-8E8CBFC854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49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423063"/>
            <a:ext cx="4460448" cy="1285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Propuestas de reforma en agua y saneamiento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38A3BA1-3247-264C-B8C9-5ED11C34F27D}"/>
              </a:ext>
            </a:extLst>
          </p:cNvPr>
          <p:cNvSpPr/>
          <p:nvPr/>
        </p:nvSpPr>
        <p:spPr>
          <a:xfrm>
            <a:off x="7493744" y="4587582"/>
            <a:ext cx="4307649" cy="324442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E17671B-1F7A-1840-9B60-F339887C5490}"/>
              </a:ext>
            </a:extLst>
          </p:cNvPr>
          <p:cNvSpPr/>
          <p:nvPr/>
        </p:nvSpPr>
        <p:spPr>
          <a:xfrm>
            <a:off x="7514381" y="3530190"/>
            <a:ext cx="4307649" cy="658448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7493744" y="3514432"/>
            <a:ext cx="4207795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  <a:t>APP en diferentes segmentos-SEDAPAL </a:t>
            </a:r>
            <a:b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</a:br>
            <a: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  <a:t>y provincias, no solo PTAR</a:t>
            </a:r>
          </a:p>
          <a:p>
            <a:pPr marL="223838" indent="-2238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  <a:t>Subsidio cruzado </a:t>
            </a:r>
          </a:p>
          <a:p>
            <a:pPr marL="223838" indent="-2238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  <a:t>Agrupamiento de EPS a nivel regional</a:t>
            </a:r>
          </a:p>
          <a:p>
            <a:pPr marL="223838" indent="-2238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Arial Narrow" panose="020B0604020202020204" pitchFamily="34" charset="0"/>
              </a:rPr>
              <a:t>Compra de servicios </a:t>
            </a:r>
          </a:p>
        </p:txBody>
      </p:sp>
    </p:spTree>
    <p:extLst>
      <p:ext uri="{BB962C8B-B14F-4D97-AF65-F5344CB8AC3E}">
        <p14:creationId xmlns:p14="http://schemas.microsoft.com/office/powerpoint/2010/main" val="1164854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585654" y="515827"/>
            <a:ext cx="3986346" cy="1299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200" b="1" dirty="0">
                <a:latin typeface="Arial" panose="020B0604020202020204" pitchFamily="34" charset="0"/>
              </a:rPr>
              <a:t>El crecimiento </a:t>
            </a:r>
            <a:br>
              <a:rPr lang="es-PE" sz="3200" b="1" dirty="0">
                <a:latin typeface="Arial" panose="020B0604020202020204" pitchFamily="34" charset="0"/>
              </a:rPr>
            </a:br>
            <a:r>
              <a:rPr lang="es-PE" sz="3200" b="1" dirty="0">
                <a:latin typeface="Arial" panose="020B0604020202020204" pitchFamily="34" charset="0"/>
              </a:rPr>
              <a:t>en el acceso al servicio eléctrico…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BD68012-4461-4F44-B835-FD3B4B5F7964}"/>
              </a:ext>
            </a:extLst>
          </p:cNvPr>
          <p:cNvSpPr/>
          <p:nvPr/>
        </p:nvSpPr>
        <p:spPr>
          <a:xfrm>
            <a:off x="691151" y="1985384"/>
            <a:ext cx="2931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latin typeface="Arial" panose="020B0604020202020204" pitchFamily="34" charset="0"/>
              </a:rPr>
              <a:t>No habría sido posible sin la participación privada</a:t>
            </a:r>
            <a:endParaRPr lang="es-PE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803D31A-F026-4A4B-A2ED-ECF4A17AEF14}"/>
              </a:ext>
            </a:extLst>
          </p:cNvPr>
          <p:cNvGrpSpPr/>
          <p:nvPr/>
        </p:nvGrpSpPr>
        <p:grpSpPr>
          <a:xfrm>
            <a:off x="3642118" y="368553"/>
            <a:ext cx="8739851" cy="6775570"/>
            <a:chOff x="3642118" y="368553"/>
            <a:chExt cx="8739851" cy="677557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FA64373-19AE-A94C-B26D-729EA580E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624259" y="-613588"/>
              <a:ext cx="6775570" cy="8739851"/>
            </a:xfrm>
            <a:prstGeom prst="rect">
              <a:avLst/>
            </a:prstGeom>
          </p:spPr>
        </p:pic>
        <p:graphicFrame>
          <p:nvGraphicFramePr>
            <p:cNvPr id="28" name="1 Gráfico">
              <a:extLst>
                <a:ext uri="{FF2B5EF4-FFF2-40B4-BE49-F238E27FC236}">
                  <a16:creationId xmlns:a16="http://schemas.microsoft.com/office/drawing/2014/main" id="{09A3AD9E-7931-1449-8EC4-CCC1386FF95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03952138"/>
                </p:ext>
              </p:extLst>
            </p:nvPr>
          </p:nvGraphicFramePr>
          <p:xfrm>
            <a:off x="4841546" y="1378663"/>
            <a:ext cx="5330346" cy="35822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7B3990A-7F5E-5842-BB20-EEFB4F7070FD}"/>
              </a:ext>
            </a:extLst>
          </p:cNvPr>
          <p:cNvGrpSpPr/>
          <p:nvPr/>
        </p:nvGrpSpPr>
        <p:grpSpPr>
          <a:xfrm>
            <a:off x="2535378" y="2841060"/>
            <a:ext cx="2332781" cy="2332781"/>
            <a:chOff x="545723" y="1036134"/>
            <a:chExt cx="3188553" cy="3188553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A9D67B3D-C10C-5045-B084-0B3D3D4B8835}"/>
                </a:ext>
              </a:extLst>
            </p:cNvPr>
            <p:cNvSpPr/>
            <p:nvPr/>
          </p:nvSpPr>
          <p:spPr>
            <a:xfrm>
              <a:off x="545723" y="1036134"/>
              <a:ext cx="3188553" cy="3188553"/>
            </a:xfrm>
            <a:prstGeom prst="ellipse">
              <a:avLst/>
            </a:prstGeom>
            <a:solidFill>
              <a:srgbClr val="FF6D2D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latin typeface="Arial Narrow" panose="020B0604020202020204" pitchFamily="34" charset="0"/>
              </a:endParaRPr>
            </a:p>
          </p:txBody>
        </p:sp>
        <p:sp>
          <p:nvSpPr>
            <p:cNvPr id="40" name="Marcador de texto 5">
              <a:extLst>
                <a:ext uri="{FF2B5EF4-FFF2-40B4-BE49-F238E27FC236}">
                  <a16:creationId xmlns:a16="http://schemas.microsoft.com/office/drawing/2014/main" id="{F513A349-6B96-EE48-951D-EDB0A9F85446}"/>
                </a:ext>
              </a:extLst>
            </p:cNvPr>
            <p:cNvSpPr txBox="1">
              <a:spLocks/>
            </p:cNvSpPr>
            <p:nvPr/>
          </p:nvSpPr>
          <p:spPr>
            <a:xfrm>
              <a:off x="680737" y="1666167"/>
              <a:ext cx="2975423" cy="17153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ct val="100000"/>
                </a:lnSpc>
                <a:buNone/>
              </a:pPr>
              <a:r>
                <a:rPr lang="es-MX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2018</a:t>
              </a:r>
              <a:r>
                <a:rPr lang="es-MX" sz="2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br>
                <a:rPr lang="es-MX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s-MX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incluye el efecto de la inversión privada (paneles solares)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596E20B2-216D-BF48-A028-4F75CA5BBCF5}"/>
              </a:ext>
            </a:extLst>
          </p:cNvPr>
          <p:cNvGrpSpPr/>
          <p:nvPr/>
        </p:nvGrpSpPr>
        <p:grpSpPr>
          <a:xfrm>
            <a:off x="0" y="4080042"/>
            <a:ext cx="6819900" cy="2794000"/>
            <a:chOff x="0" y="4080042"/>
            <a:chExt cx="6819900" cy="2794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37C4CC5-1D47-BF4F-9D44-F15683E9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080042"/>
              <a:ext cx="6819900" cy="2794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94C5EC-C8A9-5841-B1C2-873AEF11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970" y="5338008"/>
              <a:ext cx="2437399" cy="121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5682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B262533-6F31-C642-9849-D6FB5F61C92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/>
        </p:blipFill>
        <p:spPr>
          <a:xfrm>
            <a:off x="-5788" y="-9537"/>
            <a:ext cx="12224002" cy="6912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0A11CCE1-8241-B34A-8B85-6521974BAC8A}"/>
              </a:ext>
            </a:extLst>
          </p:cNvPr>
          <p:cNvSpPr txBox="1">
            <a:spLocks/>
          </p:cNvSpPr>
          <p:nvPr/>
        </p:nvSpPr>
        <p:spPr>
          <a:xfrm>
            <a:off x="449481" y="423062"/>
            <a:ext cx="4974926" cy="683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Sin embargo…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6C8434F-2BD3-404F-BE7B-967B63B9F0EF}"/>
              </a:ext>
            </a:extLst>
          </p:cNvPr>
          <p:cNvGrpSpPr/>
          <p:nvPr/>
        </p:nvGrpSpPr>
        <p:grpSpPr>
          <a:xfrm>
            <a:off x="872488" y="2864024"/>
            <a:ext cx="2177226" cy="2160000"/>
            <a:chOff x="2122247" y="2863117"/>
            <a:chExt cx="2177226" cy="2160000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7315AFA-6B0D-5B4F-8221-1E570C3E6846}"/>
                </a:ext>
              </a:extLst>
            </p:cNvPr>
            <p:cNvSpPr/>
            <p:nvPr/>
          </p:nvSpPr>
          <p:spPr>
            <a:xfrm>
              <a:off x="2139473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1" name="Marcador de texto 5">
              <a:hlinkClick r:id="rId4"/>
              <a:extLst>
                <a:ext uri="{FF2B5EF4-FFF2-40B4-BE49-F238E27FC236}">
                  <a16:creationId xmlns:a16="http://schemas.microsoft.com/office/drawing/2014/main" id="{69443044-57EC-3249-9905-A1B5761C748D}"/>
                </a:ext>
              </a:extLst>
            </p:cNvPr>
            <p:cNvSpPr txBox="1">
              <a:spLocks/>
            </p:cNvSpPr>
            <p:nvPr/>
          </p:nvSpPr>
          <p:spPr>
            <a:xfrm>
              <a:off x="2122247" y="3673202"/>
              <a:ext cx="2151951" cy="67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MILLONES </a:t>
              </a:r>
              <a:b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</a:b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DE PERSONAS</a:t>
              </a:r>
            </a:p>
          </p:txBody>
        </p:sp>
        <p:sp>
          <p:nvSpPr>
            <p:cNvPr id="32" name="Marcador de texto 5">
              <a:hlinkClick r:id="rId4"/>
              <a:extLst>
                <a:ext uri="{FF2B5EF4-FFF2-40B4-BE49-F238E27FC236}">
                  <a16:creationId xmlns:a16="http://schemas.microsoft.com/office/drawing/2014/main" id="{FB425C5B-F062-4647-99EA-0446847A403A}"/>
                </a:ext>
              </a:extLst>
            </p:cNvPr>
            <p:cNvSpPr txBox="1">
              <a:spLocks/>
            </p:cNvSpPr>
            <p:nvPr/>
          </p:nvSpPr>
          <p:spPr>
            <a:xfrm>
              <a:off x="2276073" y="4264132"/>
              <a:ext cx="1844299" cy="6631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no tienen alumbrado eléctrico (*)</a:t>
              </a:r>
            </a:p>
          </p:txBody>
        </p:sp>
        <p:sp>
          <p:nvSpPr>
            <p:cNvPr id="33" name="Marcador de texto 5">
              <a:hlinkClick r:id="rId4"/>
              <a:extLst>
                <a:ext uri="{FF2B5EF4-FFF2-40B4-BE49-F238E27FC236}">
                  <a16:creationId xmlns:a16="http://schemas.microsoft.com/office/drawing/2014/main" id="{AA3F20A7-CB4C-114A-984C-D31CF0E0582D}"/>
                </a:ext>
              </a:extLst>
            </p:cNvPr>
            <p:cNvSpPr txBox="1">
              <a:spLocks/>
            </p:cNvSpPr>
            <p:nvPr/>
          </p:nvSpPr>
          <p:spPr>
            <a:xfrm>
              <a:off x="2346647" y="3039959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1.4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F07B92A2-AB7F-7C42-979C-84528E21EF10}"/>
              </a:ext>
            </a:extLst>
          </p:cNvPr>
          <p:cNvGrpSpPr/>
          <p:nvPr/>
        </p:nvGrpSpPr>
        <p:grpSpPr>
          <a:xfrm>
            <a:off x="3503628" y="2864024"/>
            <a:ext cx="2160679" cy="2160000"/>
            <a:chOff x="7181464" y="2863117"/>
            <a:chExt cx="2160679" cy="2160000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4422CA31-4108-884F-8E9B-2C368054C79D}"/>
                </a:ext>
              </a:extLst>
            </p:cNvPr>
            <p:cNvSpPr/>
            <p:nvPr/>
          </p:nvSpPr>
          <p:spPr>
            <a:xfrm>
              <a:off x="7181464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8" name="Marcador de texto 5">
              <a:hlinkClick r:id="rId4"/>
              <a:extLst>
                <a:ext uri="{FF2B5EF4-FFF2-40B4-BE49-F238E27FC236}">
                  <a16:creationId xmlns:a16="http://schemas.microsoft.com/office/drawing/2014/main" id="{368F99E1-CD69-D040-8AFB-BBE06974E76A}"/>
                </a:ext>
              </a:extLst>
            </p:cNvPr>
            <p:cNvSpPr txBox="1">
              <a:spLocks/>
            </p:cNvSpPr>
            <p:nvPr/>
          </p:nvSpPr>
          <p:spPr>
            <a:xfrm>
              <a:off x="7190192" y="3642206"/>
              <a:ext cx="2151951" cy="67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POBLACIÓN ÁMBITO RURAL</a:t>
              </a:r>
            </a:p>
          </p:txBody>
        </p:sp>
        <p:sp>
          <p:nvSpPr>
            <p:cNvPr id="29" name="Marcador de texto 5">
              <a:hlinkClick r:id="rId4"/>
              <a:extLst>
                <a:ext uri="{FF2B5EF4-FFF2-40B4-BE49-F238E27FC236}">
                  <a16:creationId xmlns:a16="http://schemas.microsoft.com/office/drawing/2014/main" id="{AD430FF5-3950-D547-B003-395424206799}"/>
                </a:ext>
              </a:extLst>
            </p:cNvPr>
            <p:cNvSpPr txBox="1">
              <a:spLocks/>
            </p:cNvSpPr>
            <p:nvPr/>
          </p:nvSpPr>
          <p:spPr>
            <a:xfrm>
              <a:off x="7262741" y="4247650"/>
              <a:ext cx="2006852" cy="5565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 la selva carece del mismo (*)</a:t>
              </a:r>
            </a:p>
          </p:txBody>
        </p:sp>
        <p:sp>
          <p:nvSpPr>
            <p:cNvPr id="30" name="Marcador de texto 5">
              <a:hlinkClick r:id="rId4"/>
              <a:extLst>
                <a:ext uri="{FF2B5EF4-FFF2-40B4-BE49-F238E27FC236}">
                  <a16:creationId xmlns:a16="http://schemas.microsoft.com/office/drawing/2014/main" id="{82616086-532A-CF41-8F04-3BFC1F15D3CA}"/>
                </a:ext>
              </a:extLst>
            </p:cNvPr>
            <p:cNvSpPr txBox="1">
              <a:spLocks/>
            </p:cNvSpPr>
            <p:nvPr/>
          </p:nvSpPr>
          <p:spPr>
            <a:xfrm>
              <a:off x="7414592" y="3008963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35%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A59CD6B-ADD4-294F-BCF2-30F7F849F446}"/>
              </a:ext>
            </a:extLst>
          </p:cNvPr>
          <p:cNvGrpSpPr/>
          <p:nvPr/>
        </p:nvGrpSpPr>
        <p:grpSpPr>
          <a:xfrm>
            <a:off x="9178717" y="2864024"/>
            <a:ext cx="2160679" cy="2160000"/>
            <a:chOff x="7181464" y="2863117"/>
            <a:chExt cx="2160679" cy="216000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18EF1898-E89B-A644-86E0-40EC7994F849}"/>
                </a:ext>
              </a:extLst>
            </p:cNvPr>
            <p:cNvSpPr/>
            <p:nvPr/>
          </p:nvSpPr>
          <p:spPr>
            <a:xfrm>
              <a:off x="7181464" y="2863117"/>
              <a:ext cx="2160000" cy="2160000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0" name="Marcador de texto 5">
              <a:hlinkClick r:id="rId4"/>
              <a:extLst>
                <a:ext uri="{FF2B5EF4-FFF2-40B4-BE49-F238E27FC236}">
                  <a16:creationId xmlns:a16="http://schemas.microsoft.com/office/drawing/2014/main" id="{C8EB23D6-F474-FD44-B7F9-D67B48116005}"/>
                </a:ext>
              </a:extLst>
            </p:cNvPr>
            <p:cNvSpPr txBox="1">
              <a:spLocks/>
            </p:cNvSpPr>
            <p:nvPr/>
          </p:nvSpPr>
          <p:spPr>
            <a:xfrm>
              <a:off x="7190192" y="3497066"/>
              <a:ext cx="2151951" cy="4591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22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REGIONES</a:t>
              </a:r>
            </a:p>
          </p:txBody>
        </p:sp>
        <p:sp>
          <p:nvSpPr>
            <p:cNvPr id="21" name="Marcador de texto 5">
              <a:hlinkClick r:id="rId4"/>
              <a:extLst>
                <a:ext uri="{FF2B5EF4-FFF2-40B4-BE49-F238E27FC236}">
                  <a16:creationId xmlns:a16="http://schemas.microsoft.com/office/drawing/2014/main" id="{307091E2-C29E-F14F-B5ED-AE775BFB0492}"/>
                </a:ext>
              </a:extLst>
            </p:cNvPr>
            <p:cNvSpPr txBox="1">
              <a:spLocks/>
            </p:cNvSpPr>
            <p:nvPr/>
          </p:nvSpPr>
          <p:spPr>
            <a:xfrm>
              <a:off x="7262741" y="3876183"/>
              <a:ext cx="2006852" cy="9640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el tiempo promedio de </a:t>
              </a: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interrupciones de electricidad superó </a:t>
              </a:r>
              <a:b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las 24 horas</a:t>
              </a:r>
            </a:p>
          </p:txBody>
        </p:sp>
        <p:sp>
          <p:nvSpPr>
            <p:cNvPr id="22" name="Marcador de texto 5">
              <a:hlinkClick r:id="rId4"/>
              <a:extLst>
                <a:ext uri="{FF2B5EF4-FFF2-40B4-BE49-F238E27FC236}">
                  <a16:creationId xmlns:a16="http://schemas.microsoft.com/office/drawing/2014/main" id="{46E28FC7-374D-554F-8D53-6FD30AD5562D}"/>
                </a:ext>
              </a:extLst>
            </p:cNvPr>
            <p:cNvSpPr txBox="1">
              <a:spLocks/>
            </p:cNvSpPr>
            <p:nvPr/>
          </p:nvSpPr>
          <p:spPr>
            <a:xfrm>
              <a:off x="7414592" y="3008963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EN 20</a:t>
              </a: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FD11B32-36AB-E341-91D9-6AA50FFCD694}"/>
              </a:ext>
            </a:extLst>
          </p:cNvPr>
          <p:cNvSpPr/>
          <p:nvPr/>
        </p:nvSpPr>
        <p:spPr>
          <a:xfrm>
            <a:off x="5098942" y="6245796"/>
            <a:ext cx="6778272" cy="340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s-MX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(*) Estimaciones de AFIN, a partir de la ENAHO 2019</a:t>
            </a:r>
          </a:p>
        </p:txBody>
      </p:sp>
    </p:spTree>
    <p:extLst>
      <p:ext uri="{BB962C8B-B14F-4D97-AF65-F5344CB8AC3E}">
        <p14:creationId xmlns:p14="http://schemas.microsoft.com/office/powerpoint/2010/main" val="1704604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F80E62A-DD7D-C74A-A6F5-8E8CBFC85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49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423063"/>
            <a:ext cx="6370418" cy="1285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Propuestas para mejorar el acceso a electricidad en zonas rurales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E17671B-1F7A-1840-9B60-F339887C5490}"/>
              </a:ext>
            </a:extLst>
          </p:cNvPr>
          <p:cNvSpPr/>
          <p:nvPr/>
        </p:nvSpPr>
        <p:spPr>
          <a:xfrm>
            <a:off x="2224502" y="2513669"/>
            <a:ext cx="4307649" cy="576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592C53F-2B77-DE46-BFC5-4302413D9BCA}"/>
              </a:ext>
            </a:extLst>
          </p:cNvPr>
          <p:cNvSpPr/>
          <p:nvPr/>
        </p:nvSpPr>
        <p:spPr>
          <a:xfrm>
            <a:off x="2224502" y="3869302"/>
            <a:ext cx="4307649" cy="576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146BFA0-8C02-A840-8D10-ABB2A25BC029}"/>
              </a:ext>
            </a:extLst>
          </p:cNvPr>
          <p:cNvSpPr/>
          <p:nvPr/>
        </p:nvSpPr>
        <p:spPr>
          <a:xfrm>
            <a:off x="2224502" y="3184229"/>
            <a:ext cx="4307649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2347905" y="2478632"/>
            <a:ext cx="4060842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Implementar energía renovable para áreas no conectadas</a:t>
            </a:r>
          </a:p>
          <a:p>
            <a:pPr marL="223838" indent="-22383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Promover APP para inversiones en empresas de distribución eléctrica</a:t>
            </a:r>
          </a:p>
          <a:p>
            <a:pPr marL="223838" indent="-22383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Parte del FER se destine para la licitación de servicios y no solo de obras</a:t>
            </a:r>
          </a:p>
        </p:txBody>
      </p:sp>
    </p:spTree>
    <p:extLst>
      <p:ext uri="{BB962C8B-B14F-4D97-AF65-F5344CB8AC3E}">
        <p14:creationId xmlns:p14="http://schemas.microsoft.com/office/powerpoint/2010/main" val="106154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4" grpId="0" animBg="1"/>
      <p:bldP spid="1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F80E62A-DD7D-C74A-A6F5-8E8CBFC854C9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91"/>
            <a:ext cx="12192000" cy="6876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423063"/>
            <a:ext cx="5748118" cy="1285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Experiencia positiva de APP en electricidad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E17671B-1F7A-1840-9B60-F339887C5490}"/>
              </a:ext>
            </a:extLst>
          </p:cNvPr>
          <p:cNvSpPr/>
          <p:nvPr/>
        </p:nvSpPr>
        <p:spPr>
          <a:xfrm>
            <a:off x="7269113" y="3712481"/>
            <a:ext cx="4307649" cy="576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592C53F-2B77-DE46-BFC5-4302413D9BCA}"/>
              </a:ext>
            </a:extLst>
          </p:cNvPr>
          <p:cNvSpPr/>
          <p:nvPr/>
        </p:nvSpPr>
        <p:spPr>
          <a:xfrm>
            <a:off x="7269113" y="5037134"/>
            <a:ext cx="4307649" cy="576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8DC6040-B0DD-FA46-960D-2C6002301DC7}"/>
              </a:ext>
            </a:extLst>
          </p:cNvPr>
          <p:cNvGrpSpPr/>
          <p:nvPr/>
        </p:nvGrpSpPr>
        <p:grpSpPr>
          <a:xfrm>
            <a:off x="3465574" y="2211537"/>
            <a:ext cx="2921994" cy="2921994"/>
            <a:chOff x="446530" y="898549"/>
            <a:chExt cx="3993916" cy="3993917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9D92D94-E546-4349-B214-8E9CCB84E3E5}"/>
                </a:ext>
              </a:extLst>
            </p:cNvPr>
            <p:cNvSpPr/>
            <p:nvPr/>
          </p:nvSpPr>
          <p:spPr>
            <a:xfrm>
              <a:off x="446530" y="898549"/>
              <a:ext cx="3993916" cy="3993917"/>
            </a:xfrm>
            <a:prstGeom prst="ellipse">
              <a:avLst/>
            </a:prstGeom>
            <a:solidFill>
              <a:srgbClr val="FF6D2D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latin typeface="Arial Narrow" panose="020B0604020202020204" pitchFamily="34" charset="0"/>
              </a:endParaRPr>
            </a:p>
          </p:txBody>
        </p:sp>
        <p:sp>
          <p:nvSpPr>
            <p:cNvPr id="16" name="Marcador de texto 5">
              <a:extLst>
                <a:ext uri="{FF2B5EF4-FFF2-40B4-BE49-F238E27FC236}">
                  <a16:creationId xmlns:a16="http://schemas.microsoft.com/office/drawing/2014/main" id="{9CC0609F-FE29-C642-A696-92868B8EC94E}"/>
                </a:ext>
              </a:extLst>
            </p:cNvPr>
            <p:cNvSpPr txBox="1">
              <a:spLocks/>
            </p:cNvSpPr>
            <p:nvPr/>
          </p:nvSpPr>
          <p:spPr>
            <a:xfrm>
              <a:off x="799280" y="1815427"/>
              <a:ext cx="3188553" cy="27123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ct val="100000"/>
                </a:lnSpc>
                <a:buNone/>
              </a:pPr>
              <a:r>
                <a:rPr lang="es-MX" sz="2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Programa Masivo Fotovoltaico para zonas aisladas no conectadas a la red / ERGON</a:t>
              </a:r>
            </a:p>
          </p:txBody>
        </p:sp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9D3BD48-1172-8E44-8264-3B58AF554027}"/>
              </a:ext>
            </a:extLst>
          </p:cNvPr>
          <p:cNvSpPr/>
          <p:nvPr/>
        </p:nvSpPr>
        <p:spPr>
          <a:xfrm>
            <a:off x="7269113" y="4367801"/>
            <a:ext cx="4307649" cy="576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7291193" y="3751086"/>
            <a:ext cx="442951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Instalaciones de sistemas fotovoltáicos RER autónomas en 167 provincias de 23 regiones :</a:t>
            </a:r>
          </a:p>
          <a:p>
            <a:pPr marL="177800" indent="-177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200 716 viviendas </a:t>
            </a:r>
          </a:p>
          <a:p>
            <a:pPr marL="177800" indent="-177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2 340 escuelas</a:t>
            </a:r>
          </a:p>
          <a:p>
            <a:pPr marL="177800" indent="-177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639 establecimientos de salud </a:t>
            </a:r>
          </a:p>
        </p:txBody>
      </p:sp>
    </p:spTree>
    <p:extLst>
      <p:ext uri="{BB962C8B-B14F-4D97-AF65-F5344CB8AC3E}">
        <p14:creationId xmlns:p14="http://schemas.microsoft.com/office/powerpoint/2010/main" val="2502309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animBg="1"/>
      <p:bldP spid="1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585653" y="500837"/>
            <a:ext cx="6178233" cy="855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800" b="1" dirty="0">
                <a:latin typeface="Arial" panose="020B0604020202020204" pitchFamily="34" charset="0"/>
              </a:rPr>
              <a:t>¿Cómo ha evolucionado la forma en que nos hemos comunicado?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C0A4A227-03AE-C44E-B638-601779BF9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112379"/>
              </p:ext>
            </p:extLst>
          </p:nvPr>
        </p:nvGraphicFramePr>
        <p:xfrm>
          <a:off x="1079290" y="1504373"/>
          <a:ext cx="5564687" cy="346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167CC907-36C8-F943-8A33-F52CB02DC622}"/>
              </a:ext>
            </a:extLst>
          </p:cNvPr>
          <p:cNvSpPr txBox="1"/>
          <p:nvPr/>
        </p:nvSpPr>
        <p:spPr>
          <a:xfrm>
            <a:off x="3906603" y="4971348"/>
            <a:ext cx="2575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Fuente: OSIPTEL | Elaboración: AFIN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D58F153-F5AB-8F41-9AA7-1FB6A059CD12}"/>
              </a:ext>
            </a:extLst>
          </p:cNvPr>
          <p:cNvGrpSpPr/>
          <p:nvPr/>
        </p:nvGrpSpPr>
        <p:grpSpPr>
          <a:xfrm>
            <a:off x="6235906" y="-391885"/>
            <a:ext cx="7035384" cy="9082750"/>
            <a:chOff x="6235906" y="-342898"/>
            <a:chExt cx="7035384" cy="908275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275639D-9871-B64F-9F1A-A0EB76814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1639" y="253999"/>
              <a:ext cx="4570200" cy="6473371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FA64373-19AE-A94C-B26D-729EA580E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235906" y="-342898"/>
              <a:ext cx="7035384" cy="9082750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74670642-BBAF-AB40-8882-7DD7F6AEA3E4}"/>
              </a:ext>
            </a:extLst>
          </p:cNvPr>
          <p:cNvGrpSpPr/>
          <p:nvPr/>
        </p:nvGrpSpPr>
        <p:grpSpPr>
          <a:xfrm>
            <a:off x="8938017" y="765618"/>
            <a:ext cx="2225203" cy="2225203"/>
            <a:chOff x="8938017" y="765618"/>
            <a:chExt cx="2225203" cy="2225203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A8A78CAE-F49B-A847-8495-1D8CC0C21B2F}"/>
                </a:ext>
              </a:extLst>
            </p:cNvPr>
            <p:cNvSpPr/>
            <p:nvPr/>
          </p:nvSpPr>
          <p:spPr>
            <a:xfrm>
              <a:off x="8938017" y="765618"/>
              <a:ext cx="2225203" cy="2225203"/>
            </a:xfrm>
            <a:prstGeom prst="ellipse">
              <a:avLst/>
            </a:prstGeom>
            <a:solidFill>
              <a:srgbClr val="4AA851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latin typeface="Arial Narrow" panose="020B0604020202020204" pitchFamily="34" charset="0"/>
              </a:endParaRPr>
            </a:p>
          </p:txBody>
        </p:sp>
        <p:sp>
          <p:nvSpPr>
            <p:cNvPr id="23" name="Marcador de texto 5">
              <a:hlinkClick r:id="rId7"/>
              <a:extLst>
                <a:ext uri="{FF2B5EF4-FFF2-40B4-BE49-F238E27FC236}">
                  <a16:creationId xmlns:a16="http://schemas.microsoft.com/office/drawing/2014/main" id="{89FDBFF9-CE7C-6E46-91FA-40E771448046}"/>
                </a:ext>
              </a:extLst>
            </p:cNvPr>
            <p:cNvSpPr txBox="1">
              <a:spLocks/>
            </p:cNvSpPr>
            <p:nvPr/>
          </p:nvSpPr>
          <p:spPr>
            <a:xfrm>
              <a:off x="8974643" y="1816742"/>
              <a:ext cx="2151951" cy="4133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DE HOGARES</a:t>
              </a:r>
            </a:p>
          </p:txBody>
        </p:sp>
        <p:sp>
          <p:nvSpPr>
            <p:cNvPr id="24" name="Marcador de texto 5">
              <a:hlinkClick r:id="rId7"/>
              <a:extLst>
                <a:ext uri="{FF2B5EF4-FFF2-40B4-BE49-F238E27FC236}">
                  <a16:creationId xmlns:a16="http://schemas.microsoft.com/office/drawing/2014/main" id="{59F17B0D-3C9E-CC46-A343-34A21C8C6E76}"/>
                </a:ext>
              </a:extLst>
            </p:cNvPr>
            <p:cNvSpPr txBox="1">
              <a:spLocks/>
            </p:cNvSpPr>
            <p:nvPr/>
          </p:nvSpPr>
          <p:spPr>
            <a:xfrm>
              <a:off x="9128469" y="2106796"/>
              <a:ext cx="1844299" cy="4133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 acceso a internet</a:t>
              </a:r>
            </a:p>
          </p:txBody>
        </p:sp>
        <p:sp>
          <p:nvSpPr>
            <p:cNvPr id="25" name="Marcador de texto 5">
              <a:hlinkClick r:id="rId7"/>
              <a:extLst>
                <a:ext uri="{FF2B5EF4-FFF2-40B4-BE49-F238E27FC236}">
                  <a16:creationId xmlns:a16="http://schemas.microsoft.com/office/drawing/2014/main" id="{96C6B3A5-0F9E-7F46-B261-690FAAAC547D}"/>
                </a:ext>
              </a:extLst>
            </p:cNvPr>
            <p:cNvSpPr txBox="1">
              <a:spLocks/>
            </p:cNvSpPr>
            <p:nvPr/>
          </p:nvSpPr>
          <p:spPr>
            <a:xfrm>
              <a:off x="9042966" y="1346789"/>
              <a:ext cx="2015304" cy="6332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36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40.1%</a:t>
              </a:r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1CFEA0C-5593-8641-9EF1-20947D66EC94}"/>
              </a:ext>
            </a:extLst>
          </p:cNvPr>
          <p:cNvSpPr/>
          <p:nvPr/>
        </p:nvSpPr>
        <p:spPr>
          <a:xfrm rot="21117829">
            <a:off x="8081761" y="4820694"/>
            <a:ext cx="2779056" cy="707886"/>
          </a:xfrm>
          <a:prstGeom prst="rect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PE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 AÚN HAY IMPORTANTES RETOS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14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6" grpId="0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B262533-6F31-C642-9849-D6FB5F61C92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/>
        </p:blipFill>
        <p:spPr>
          <a:xfrm>
            <a:off x="-5788" y="-49512"/>
            <a:ext cx="12224002" cy="6912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0A11CCE1-8241-B34A-8B85-6521974BAC8A}"/>
              </a:ext>
            </a:extLst>
          </p:cNvPr>
          <p:cNvSpPr txBox="1">
            <a:spLocks/>
          </p:cNvSpPr>
          <p:nvPr/>
        </p:nvSpPr>
        <p:spPr>
          <a:xfrm>
            <a:off x="449481" y="423062"/>
            <a:ext cx="4974926" cy="683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Situación del acceso a internet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6C8434F-2BD3-404F-BE7B-967B63B9F0EF}"/>
              </a:ext>
            </a:extLst>
          </p:cNvPr>
          <p:cNvGrpSpPr/>
          <p:nvPr/>
        </p:nvGrpSpPr>
        <p:grpSpPr>
          <a:xfrm>
            <a:off x="1262228" y="3575734"/>
            <a:ext cx="2177226" cy="2160000"/>
            <a:chOff x="2122247" y="2863117"/>
            <a:chExt cx="2177226" cy="2160000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7315AFA-6B0D-5B4F-8221-1E570C3E6846}"/>
                </a:ext>
              </a:extLst>
            </p:cNvPr>
            <p:cNvSpPr/>
            <p:nvPr/>
          </p:nvSpPr>
          <p:spPr>
            <a:xfrm>
              <a:off x="2139473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1" name="Marcador de texto 5">
              <a:hlinkClick r:id="rId4"/>
              <a:extLst>
                <a:ext uri="{FF2B5EF4-FFF2-40B4-BE49-F238E27FC236}">
                  <a16:creationId xmlns:a16="http://schemas.microsoft.com/office/drawing/2014/main" id="{69443044-57EC-3249-9905-A1B5761C748D}"/>
                </a:ext>
              </a:extLst>
            </p:cNvPr>
            <p:cNvSpPr txBox="1">
              <a:spLocks/>
            </p:cNvSpPr>
            <p:nvPr/>
          </p:nvSpPr>
          <p:spPr>
            <a:xfrm>
              <a:off x="2122247" y="3673202"/>
              <a:ext cx="2151951" cy="67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MILLONES </a:t>
              </a:r>
              <a:b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</a:b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DE PERSONAS</a:t>
              </a:r>
            </a:p>
          </p:txBody>
        </p:sp>
        <p:sp>
          <p:nvSpPr>
            <p:cNvPr id="32" name="Marcador de texto 5">
              <a:hlinkClick r:id="rId4"/>
              <a:extLst>
                <a:ext uri="{FF2B5EF4-FFF2-40B4-BE49-F238E27FC236}">
                  <a16:creationId xmlns:a16="http://schemas.microsoft.com/office/drawing/2014/main" id="{FB425C5B-F062-4647-99EA-0446847A403A}"/>
                </a:ext>
              </a:extLst>
            </p:cNvPr>
            <p:cNvSpPr txBox="1">
              <a:spLocks/>
            </p:cNvSpPr>
            <p:nvPr/>
          </p:nvSpPr>
          <p:spPr>
            <a:xfrm>
              <a:off x="2276073" y="4249143"/>
              <a:ext cx="1844299" cy="4133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Sin conectividad</a:t>
              </a:r>
            </a:p>
          </p:txBody>
        </p:sp>
        <p:sp>
          <p:nvSpPr>
            <p:cNvPr id="33" name="Marcador de texto 5">
              <a:hlinkClick r:id="rId4"/>
              <a:extLst>
                <a:ext uri="{FF2B5EF4-FFF2-40B4-BE49-F238E27FC236}">
                  <a16:creationId xmlns:a16="http://schemas.microsoft.com/office/drawing/2014/main" id="{AA3F20A7-CB4C-114A-984C-D31CF0E0582D}"/>
                </a:ext>
              </a:extLst>
            </p:cNvPr>
            <p:cNvSpPr txBox="1">
              <a:spLocks/>
            </p:cNvSpPr>
            <p:nvPr/>
          </p:nvSpPr>
          <p:spPr>
            <a:xfrm>
              <a:off x="2346647" y="3039959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5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F07B92A2-AB7F-7C42-979C-84528E21EF10}"/>
              </a:ext>
            </a:extLst>
          </p:cNvPr>
          <p:cNvGrpSpPr/>
          <p:nvPr/>
        </p:nvGrpSpPr>
        <p:grpSpPr>
          <a:xfrm>
            <a:off x="3758458" y="3575734"/>
            <a:ext cx="2160679" cy="2160000"/>
            <a:chOff x="7181464" y="2863117"/>
            <a:chExt cx="2160679" cy="2160000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4422CA31-4108-884F-8E9B-2C368054C79D}"/>
                </a:ext>
              </a:extLst>
            </p:cNvPr>
            <p:cNvSpPr/>
            <p:nvPr/>
          </p:nvSpPr>
          <p:spPr>
            <a:xfrm>
              <a:off x="7181464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8" name="Marcador de texto 5">
              <a:hlinkClick r:id="rId5"/>
              <a:extLst>
                <a:ext uri="{FF2B5EF4-FFF2-40B4-BE49-F238E27FC236}">
                  <a16:creationId xmlns:a16="http://schemas.microsoft.com/office/drawing/2014/main" id="{368F99E1-CD69-D040-8AFB-BBE06974E76A}"/>
                </a:ext>
              </a:extLst>
            </p:cNvPr>
            <p:cNvSpPr txBox="1">
              <a:spLocks/>
            </p:cNvSpPr>
            <p:nvPr/>
          </p:nvSpPr>
          <p:spPr>
            <a:xfrm>
              <a:off x="7190192" y="3642206"/>
              <a:ext cx="2151951" cy="67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HOGARES DEL ÁREA RURAL</a:t>
              </a:r>
            </a:p>
          </p:txBody>
        </p:sp>
        <p:sp>
          <p:nvSpPr>
            <p:cNvPr id="29" name="Marcador de texto 5">
              <a:hlinkClick r:id="rId5"/>
              <a:extLst>
                <a:ext uri="{FF2B5EF4-FFF2-40B4-BE49-F238E27FC236}">
                  <a16:creationId xmlns:a16="http://schemas.microsoft.com/office/drawing/2014/main" id="{AD430FF5-3950-D547-B003-395424206799}"/>
                </a:ext>
              </a:extLst>
            </p:cNvPr>
            <p:cNvSpPr txBox="1">
              <a:spLocks/>
            </p:cNvSpPr>
            <p:nvPr/>
          </p:nvSpPr>
          <p:spPr>
            <a:xfrm>
              <a:off x="7262741" y="4202679"/>
              <a:ext cx="2006852" cy="7066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Cuenta acceso </a:t>
              </a:r>
              <a:br>
                <a:rPr lang="es-MX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s-MX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 internet fijo</a:t>
              </a:r>
            </a:p>
          </p:txBody>
        </p:sp>
        <p:sp>
          <p:nvSpPr>
            <p:cNvPr id="30" name="Marcador de texto 5">
              <a:hlinkClick r:id="rId6"/>
              <a:extLst>
                <a:ext uri="{FF2B5EF4-FFF2-40B4-BE49-F238E27FC236}">
                  <a16:creationId xmlns:a16="http://schemas.microsoft.com/office/drawing/2014/main" id="{82616086-532A-CF41-8F04-3BFC1F15D3CA}"/>
                </a:ext>
              </a:extLst>
            </p:cNvPr>
            <p:cNvSpPr txBox="1">
              <a:spLocks/>
            </p:cNvSpPr>
            <p:nvPr/>
          </p:nvSpPr>
          <p:spPr>
            <a:xfrm>
              <a:off x="7414592" y="3008963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5.9%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A59CD6B-ADD4-294F-BCF2-30F7F849F446}"/>
              </a:ext>
            </a:extLst>
          </p:cNvPr>
          <p:cNvGrpSpPr/>
          <p:nvPr/>
        </p:nvGrpSpPr>
        <p:grpSpPr>
          <a:xfrm>
            <a:off x="8729356" y="3575734"/>
            <a:ext cx="2160000" cy="2160000"/>
            <a:chOff x="7181803" y="2863117"/>
            <a:chExt cx="2160000" cy="216000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18EF1898-E89B-A644-86E0-40EC7994F849}"/>
                </a:ext>
              </a:extLst>
            </p:cNvPr>
            <p:cNvSpPr/>
            <p:nvPr/>
          </p:nvSpPr>
          <p:spPr>
            <a:xfrm>
              <a:off x="7181803" y="2863117"/>
              <a:ext cx="2160000" cy="2160000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0" name="Marcador de texto 5">
              <a:extLst>
                <a:ext uri="{FF2B5EF4-FFF2-40B4-BE49-F238E27FC236}">
                  <a16:creationId xmlns:a16="http://schemas.microsoft.com/office/drawing/2014/main" id="{C8EB23D6-F474-FD44-B7F9-D67B48116005}"/>
                </a:ext>
              </a:extLst>
            </p:cNvPr>
            <p:cNvSpPr txBox="1">
              <a:spLocks/>
            </p:cNvSpPr>
            <p:nvPr/>
          </p:nvSpPr>
          <p:spPr>
            <a:xfrm>
              <a:off x="7185828" y="3931779"/>
              <a:ext cx="2151951" cy="4591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22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ANTENAS</a:t>
              </a:r>
            </a:p>
          </p:txBody>
        </p:sp>
        <p:sp>
          <p:nvSpPr>
            <p:cNvPr id="21" name="Marcador de texto 5">
              <a:extLst>
                <a:ext uri="{FF2B5EF4-FFF2-40B4-BE49-F238E27FC236}">
                  <a16:creationId xmlns:a16="http://schemas.microsoft.com/office/drawing/2014/main" id="{307091E2-C29E-F14F-B5ED-AE775BFB0492}"/>
                </a:ext>
              </a:extLst>
            </p:cNvPr>
            <p:cNvSpPr txBox="1">
              <a:spLocks/>
            </p:cNvSpPr>
            <p:nvPr/>
          </p:nvSpPr>
          <p:spPr>
            <a:xfrm>
              <a:off x="7258377" y="4295906"/>
              <a:ext cx="2006852" cy="4183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 telefonía móvil </a:t>
              </a:r>
              <a:r>
                <a:rPr lang="es-MX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(AFIN)</a:t>
              </a:r>
              <a:endParaRPr lang="es-MX" sz="1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2" name="Marcador de texto 5">
              <a:extLst>
                <a:ext uri="{FF2B5EF4-FFF2-40B4-BE49-F238E27FC236}">
                  <a16:creationId xmlns:a16="http://schemas.microsoft.com/office/drawing/2014/main" id="{46E28FC7-374D-554F-8D53-6FD30AD5562D}"/>
                </a:ext>
              </a:extLst>
            </p:cNvPr>
            <p:cNvSpPr txBox="1">
              <a:spLocks/>
            </p:cNvSpPr>
            <p:nvPr/>
          </p:nvSpPr>
          <p:spPr>
            <a:xfrm>
              <a:off x="7297688" y="3443676"/>
              <a:ext cx="1928230" cy="61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30,000</a:t>
              </a:r>
            </a:p>
          </p:txBody>
        </p:sp>
        <p:sp>
          <p:nvSpPr>
            <p:cNvPr id="38" name="Marcador de texto 5">
              <a:extLst>
                <a:ext uri="{FF2B5EF4-FFF2-40B4-BE49-F238E27FC236}">
                  <a16:creationId xmlns:a16="http://schemas.microsoft.com/office/drawing/2014/main" id="{411B2DF3-4DB7-7E46-82FE-143014948C98}"/>
                </a:ext>
              </a:extLst>
            </p:cNvPr>
            <p:cNvSpPr txBox="1">
              <a:spLocks/>
            </p:cNvSpPr>
            <p:nvPr/>
          </p:nvSpPr>
          <p:spPr>
            <a:xfrm>
              <a:off x="7185828" y="3152290"/>
              <a:ext cx="2151951" cy="4591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DÉFICIT DE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AB7C712F-BC0C-1D40-8377-B0F201AEDF42}"/>
              </a:ext>
            </a:extLst>
          </p:cNvPr>
          <p:cNvGrpSpPr/>
          <p:nvPr/>
        </p:nvGrpSpPr>
        <p:grpSpPr>
          <a:xfrm>
            <a:off x="6276811" y="3575734"/>
            <a:ext cx="2160679" cy="2160000"/>
            <a:chOff x="7181464" y="2863117"/>
            <a:chExt cx="2160679" cy="2160000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6A4E751B-18BB-5949-8B75-5CA126D247B9}"/>
                </a:ext>
              </a:extLst>
            </p:cNvPr>
            <p:cNvSpPr/>
            <p:nvPr/>
          </p:nvSpPr>
          <p:spPr>
            <a:xfrm>
              <a:off x="7181464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7" name="Marcador de texto 5">
              <a:hlinkClick r:id="rId7"/>
              <a:extLst>
                <a:ext uri="{FF2B5EF4-FFF2-40B4-BE49-F238E27FC236}">
                  <a16:creationId xmlns:a16="http://schemas.microsoft.com/office/drawing/2014/main" id="{7BF1B244-878C-5646-B504-86BC650A6290}"/>
                </a:ext>
              </a:extLst>
            </p:cNvPr>
            <p:cNvSpPr txBox="1">
              <a:spLocks/>
            </p:cNvSpPr>
            <p:nvPr/>
          </p:nvSpPr>
          <p:spPr>
            <a:xfrm>
              <a:off x="7190192" y="3642206"/>
              <a:ext cx="2151951" cy="67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DE NUESTROS ESTUDIANTES</a:t>
              </a:r>
            </a:p>
          </p:txBody>
        </p:sp>
        <p:sp>
          <p:nvSpPr>
            <p:cNvPr id="28" name="Marcador de texto 5">
              <a:hlinkClick r:id="rId7"/>
              <a:extLst>
                <a:ext uri="{FF2B5EF4-FFF2-40B4-BE49-F238E27FC236}">
                  <a16:creationId xmlns:a16="http://schemas.microsoft.com/office/drawing/2014/main" id="{242E77A2-B51B-7244-AF36-CF6E5484A511}"/>
                </a:ext>
              </a:extLst>
            </p:cNvPr>
            <p:cNvSpPr txBox="1">
              <a:spLocks/>
            </p:cNvSpPr>
            <p:nvPr/>
          </p:nvSpPr>
          <p:spPr>
            <a:xfrm>
              <a:off x="7262741" y="4217670"/>
              <a:ext cx="2006852" cy="5565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No tiene internet fijo </a:t>
              </a:r>
              <a:b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en su hogar</a:t>
              </a:r>
            </a:p>
          </p:txBody>
        </p:sp>
        <p:sp>
          <p:nvSpPr>
            <p:cNvPr id="35" name="Marcador de texto 5">
              <a:hlinkClick r:id="rId7"/>
              <a:extLst>
                <a:ext uri="{FF2B5EF4-FFF2-40B4-BE49-F238E27FC236}">
                  <a16:creationId xmlns:a16="http://schemas.microsoft.com/office/drawing/2014/main" id="{88F18099-00BF-B04C-A143-B16B0336B827}"/>
                </a:ext>
              </a:extLst>
            </p:cNvPr>
            <p:cNvSpPr txBox="1">
              <a:spLocks/>
            </p:cNvSpPr>
            <p:nvPr/>
          </p:nvSpPr>
          <p:spPr>
            <a:xfrm>
              <a:off x="7414592" y="3008963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60%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746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F80E62A-DD7D-C74A-A6F5-8E8CBFC85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49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1" y="423063"/>
            <a:ext cx="5167547" cy="1285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Propuestas en telecomunicaciones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38A3BA1-3247-264C-B8C9-5ED11C34F27D}"/>
              </a:ext>
            </a:extLst>
          </p:cNvPr>
          <p:cNvSpPr/>
          <p:nvPr/>
        </p:nvSpPr>
        <p:spPr>
          <a:xfrm>
            <a:off x="3125582" y="3099018"/>
            <a:ext cx="4060233" cy="324442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E17671B-1F7A-1840-9B60-F339887C5490}"/>
              </a:ext>
            </a:extLst>
          </p:cNvPr>
          <p:cNvSpPr/>
          <p:nvPr/>
        </p:nvSpPr>
        <p:spPr>
          <a:xfrm>
            <a:off x="3125582" y="4095846"/>
            <a:ext cx="4060233" cy="576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3138885" y="3073713"/>
            <a:ext cx="4207795" cy="2023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4020202020204" pitchFamily="34" charset="0"/>
              </a:rPr>
              <a:t>Eliminar sobre regulación y sobrecostos 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4020202020204" pitchFamily="34" charset="0"/>
              </a:rPr>
              <a:t>Contribuciones y contratos del MTC para expansión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4020202020204" pitchFamily="34" charset="0"/>
              </a:rPr>
              <a:t>Evaluar reemplazo de acceso universal a servicio universal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4020202020204" pitchFamily="34" charset="0"/>
              </a:rPr>
              <a:t>Digitalización y simplificación regulatoria</a:t>
            </a:r>
          </a:p>
        </p:txBody>
      </p:sp>
    </p:spTree>
    <p:extLst>
      <p:ext uri="{BB962C8B-B14F-4D97-AF65-F5344CB8AC3E}">
        <p14:creationId xmlns:p14="http://schemas.microsoft.com/office/powerpoint/2010/main" val="58160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B262533-6F31-C642-9849-D6FB5F61C92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/>
        </p:blipFill>
        <p:spPr>
          <a:xfrm>
            <a:off x="-22117" y="-15184"/>
            <a:ext cx="12224002" cy="687600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0A11CCE1-8241-B34A-8B85-6521974BAC8A}"/>
              </a:ext>
            </a:extLst>
          </p:cNvPr>
          <p:cNvSpPr txBox="1">
            <a:spLocks/>
          </p:cNvSpPr>
          <p:nvPr/>
        </p:nvSpPr>
        <p:spPr>
          <a:xfrm>
            <a:off x="449480" y="423062"/>
            <a:ext cx="4285806" cy="167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Situación en infraestructura de salud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6C8434F-2BD3-404F-BE7B-967B63B9F0EF}"/>
              </a:ext>
            </a:extLst>
          </p:cNvPr>
          <p:cNvGrpSpPr/>
          <p:nvPr/>
        </p:nvGrpSpPr>
        <p:grpSpPr>
          <a:xfrm>
            <a:off x="1360201" y="3559405"/>
            <a:ext cx="2177226" cy="2160000"/>
            <a:chOff x="2122247" y="2863117"/>
            <a:chExt cx="2177226" cy="2160000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7315AFA-6B0D-5B4F-8221-1E570C3E6846}"/>
                </a:ext>
              </a:extLst>
            </p:cNvPr>
            <p:cNvSpPr/>
            <p:nvPr/>
          </p:nvSpPr>
          <p:spPr>
            <a:xfrm>
              <a:off x="2139473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1" name="Marcador de texto 5">
              <a:hlinkClick r:id="rId4"/>
              <a:extLst>
                <a:ext uri="{FF2B5EF4-FFF2-40B4-BE49-F238E27FC236}">
                  <a16:creationId xmlns:a16="http://schemas.microsoft.com/office/drawing/2014/main" id="{69443044-57EC-3249-9905-A1B5761C748D}"/>
                </a:ext>
              </a:extLst>
            </p:cNvPr>
            <p:cNvSpPr txBox="1">
              <a:spLocks/>
            </p:cNvSpPr>
            <p:nvPr/>
          </p:nvSpPr>
          <p:spPr>
            <a:xfrm>
              <a:off x="2122247" y="3673202"/>
              <a:ext cx="21519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3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ESTABLECIMIENTOS DE ATENCIÓN PRIMARIA</a:t>
              </a:r>
            </a:p>
          </p:txBody>
        </p:sp>
        <p:sp>
          <p:nvSpPr>
            <p:cNvPr id="32" name="Marcador de texto 5">
              <a:hlinkClick r:id="rId4"/>
              <a:extLst>
                <a:ext uri="{FF2B5EF4-FFF2-40B4-BE49-F238E27FC236}">
                  <a16:creationId xmlns:a16="http://schemas.microsoft.com/office/drawing/2014/main" id="{FB425C5B-F062-4647-99EA-0446847A403A}"/>
                </a:ext>
              </a:extLst>
            </p:cNvPr>
            <p:cNvSpPr txBox="1">
              <a:spLocks/>
            </p:cNvSpPr>
            <p:nvPr/>
          </p:nvSpPr>
          <p:spPr>
            <a:xfrm>
              <a:off x="2276073" y="4281798"/>
              <a:ext cx="1844299" cy="6596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presentan capacidad instalada inadecuada</a:t>
              </a:r>
            </a:p>
          </p:txBody>
        </p:sp>
        <p:sp>
          <p:nvSpPr>
            <p:cNvPr id="33" name="Marcador de texto 5">
              <a:hlinkClick r:id="rId4"/>
              <a:extLst>
                <a:ext uri="{FF2B5EF4-FFF2-40B4-BE49-F238E27FC236}">
                  <a16:creationId xmlns:a16="http://schemas.microsoft.com/office/drawing/2014/main" id="{AA3F20A7-CB4C-114A-984C-D31CF0E0582D}"/>
                </a:ext>
              </a:extLst>
            </p:cNvPr>
            <p:cNvSpPr txBox="1">
              <a:spLocks/>
            </p:cNvSpPr>
            <p:nvPr/>
          </p:nvSpPr>
          <p:spPr>
            <a:xfrm>
              <a:off x="2346647" y="3039959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78%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F07B92A2-AB7F-7C42-979C-84528E21EF10}"/>
              </a:ext>
            </a:extLst>
          </p:cNvPr>
          <p:cNvGrpSpPr/>
          <p:nvPr/>
        </p:nvGrpSpPr>
        <p:grpSpPr>
          <a:xfrm>
            <a:off x="3856431" y="3559405"/>
            <a:ext cx="2160679" cy="2160000"/>
            <a:chOff x="7181464" y="2863117"/>
            <a:chExt cx="2160679" cy="2160000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4422CA31-4108-884F-8E9B-2C368054C79D}"/>
                </a:ext>
              </a:extLst>
            </p:cNvPr>
            <p:cNvSpPr/>
            <p:nvPr/>
          </p:nvSpPr>
          <p:spPr>
            <a:xfrm>
              <a:off x="7181464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8" name="Marcador de texto 5">
              <a:hlinkClick r:id="rId4"/>
              <a:extLst>
                <a:ext uri="{FF2B5EF4-FFF2-40B4-BE49-F238E27FC236}">
                  <a16:creationId xmlns:a16="http://schemas.microsoft.com/office/drawing/2014/main" id="{368F99E1-CD69-D040-8AFB-BBE06974E76A}"/>
                </a:ext>
              </a:extLst>
            </p:cNvPr>
            <p:cNvSpPr txBox="1">
              <a:spLocks/>
            </p:cNvSpPr>
            <p:nvPr/>
          </p:nvSpPr>
          <p:spPr>
            <a:xfrm>
              <a:off x="7190192" y="3968785"/>
              <a:ext cx="2151951" cy="3550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HOSPITALES</a:t>
              </a:r>
            </a:p>
          </p:txBody>
        </p:sp>
        <p:sp>
          <p:nvSpPr>
            <p:cNvPr id="29" name="Marcador de texto 5">
              <a:hlinkClick r:id="rId4"/>
              <a:extLst>
                <a:ext uri="{FF2B5EF4-FFF2-40B4-BE49-F238E27FC236}">
                  <a16:creationId xmlns:a16="http://schemas.microsoft.com/office/drawing/2014/main" id="{AD430FF5-3950-D547-B003-395424206799}"/>
                </a:ext>
              </a:extLst>
            </p:cNvPr>
            <p:cNvSpPr txBox="1">
              <a:spLocks/>
            </p:cNvSpPr>
            <p:nvPr/>
          </p:nvSpPr>
          <p:spPr>
            <a:xfrm>
              <a:off x="7262741" y="4251666"/>
              <a:ext cx="2006852" cy="7066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está en igual estado</a:t>
              </a:r>
            </a:p>
          </p:txBody>
        </p:sp>
        <p:sp>
          <p:nvSpPr>
            <p:cNvPr id="30" name="Marcador de texto 5">
              <a:hlinkClick r:id="rId4"/>
              <a:extLst>
                <a:ext uri="{FF2B5EF4-FFF2-40B4-BE49-F238E27FC236}">
                  <a16:creationId xmlns:a16="http://schemas.microsoft.com/office/drawing/2014/main" id="{82616086-532A-CF41-8F04-3BFC1F15D3CA}"/>
                </a:ext>
              </a:extLst>
            </p:cNvPr>
            <p:cNvSpPr txBox="1">
              <a:spLocks/>
            </p:cNvSpPr>
            <p:nvPr/>
          </p:nvSpPr>
          <p:spPr>
            <a:xfrm>
              <a:off x="7414592" y="3335542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51%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3AD43696-F7FD-CD48-9F98-07C1FCF05EBB}"/>
              </a:ext>
            </a:extLst>
          </p:cNvPr>
          <p:cNvGrpSpPr/>
          <p:nvPr/>
        </p:nvGrpSpPr>
        <p:grpSpPr>
          <a:xfrm>
            <a:off x="6370837" y="3559405"/>
            <a:ext cx="4683604" cy="2160000"/>
            <a:chOff x="6272864" y="3575734"/>
            <a:chExt cx="4683604" cy="216000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18EF1898-E89B-A644-86E0-40EC7994F849}"/>
                </a:ext>
              </a:extLst>
            </p:cNvPr>
            <p:cNvSpPr/>
            <p:nvPr/>
          </p:nvSpPr>
          <p:spPr>
            <a:xfrm>
              <a:off x="6272864" y="3575734"/>
              <a:ext cx="4656907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0" name="Marcador de texto 5">
              <a:hlinkClick r:id="rId4"/>
              <a:extLst>
                <a:ext uri="{FF2B5EF4-FFF2-40B4-BE49-F238E27FC236}">
                  <a16:creationId xmlns:a16="http://schemas.microsoft.com/office/drawing/2014/main" id="{C8EB23D6-F474-FD44-B7F9-D67B48116005}"/>
                </a:ext>
              </a:extLst>
            </p:cNvPr>
            <p:cNvSpPr txBox="1">
              <a:spLocks/>
            </p:cNvSpPr>
            <p:nvPr/>
          </p:nvSpPr>
          <p:spPr>
            <a:xfrm>
              <a:off x="6358532" y="4791358"/>
              <a:ext cx="2393580" cy="4101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22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ESTABLECIMIENTOS</a:t>
              </a:r>
            </a:p>
          </p:txBody>
        </p:sp>
        <p:sp>
          <p:nvSpPr>
            <p:cNvPr id="21" name="Marcador de texto 5">
              <a:extLst>
                <a:ext uri="{FF2B5EF4-FFF2-40B4-BE49-F238E27FC236}">
                  <a16:creationId xmlns:a16="http://schemas.microsoft.com/office/drawing/2014/main" id="{307091E2-C29E-F14F-B5ED-AE775BFB0492}"/>
                </a:ext>
              </a:extLst>
            </p:cNvPr>
            <p:cNvSpPr txBox="1">
              <a:spLocks/>
            </p:cNvSpPr>
            <p:nvPr/>
          </p:nvSpPr>
          <p:spPr>
            <a:xfrm>
              <a:off x="6551896" y="5024852"/>
              <a:ext cx="2006852" cy="4183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 atención primaria</a:t>
              </a:r>
            </a:p>
          </p:txBody>
        </p:sp>
        <p:sp>
          <p:nvSpPr>
            <p:cNvPr id="22" name="Marcador de texto 5">
              <a:hlinkClick r:id="rId4"/>
              <a:extLst>
                <a:ext uri="{FF2B5EF4-FFF2-40B4-BE49-F238E27FC236}">
                  <a16:creationId xmlns:a16="http://schemas.microsoft.com/office/drawing/2014/main" id="{46E28FC7-374D-554F-8D53-6FD30AD5562D}"/>
                </a:ext>
              </a:extLst>
            </p:cNvPr>
            <p:cNvSpPr txBox="1">
              <a:spLocks/>
            </p:cNvSpPr>
            <p:nvPr/>
          </p:nvSpPr>
          <p:spPr>
            <a:xfrm>
              <a:off x="6591207" y="4254267"/>
              <a:ext cx="1928230" cy="61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281</a:t>
              </a:r>
            </a:p>
          </p:txBody>
        </p:sp>
        <p:sp>
          <p:nvSpPr>
            <p:cNvPr id="38" name="Marcador de texto 5">
              <a:extLst>
                <a:ext uri="{FF2B5EF4-FFF2-40B4-BE49-F238E27FC236}">
                  <a16:creationId xmlns:a16="http://schemas.microsoft.com/office/drawing/2014/main" id="{411B2DF3-4DB7-7E46-82FE-143014948C98}"/>
                </a:ext>
              </a:extLst>
            </p:cNvPr>
            <p:cNvSpPr txBox="1">
              <a:spLocks/>
            </p:cNvSpPr>
            <p:nvPr/>
          </p:nvSpPr>
          <p:spPr>
            <a:xfrm>
              <a:off x="7594731" y="3766933"/>
              <a:ext cx="2151951" cy="4591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SE NECESITAN</a:t>
              </a:r>
            </a:p>
          </p:txBody>
        </p:sp>
        <p:sp>
          <p:nvSpPr>
            <p:cNvPr id="39" name="Marcador de texto 5">
              <a:hlinkClick r:id="rId4"/>
              <a:extLst>
                <a:ext uri="{FF2B5EF4-FFF2-40B4-BE49-F238E27FC236}">
                  <a16:creationId xmlns:a16="http://schemas.microsoft.com/office/drawing/2014/main" id="{A5B76DC2-9E8F-2D49-B449-22857F633D14}"/>
                </a:ext>
              </a:extLst>
            </p:cNvPr>
            <p:cNvSpPr txBox="1">
              <a:spLocks/>
            </p:cNvSpPr>
            <p:nvPr/>
          </p:nvSpPr>
          <p:spPr>
            <a:xfrm>
              <a:off x="8562888" y="4742370"/>
              <a:ext cx="2393580" cy="4591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HOSPITALES</a:t>
              </a:r>
            </a:p>
          </p:txBody>
        </p:sp>
        <p:sp>
          <p:nvSpPr>
            <p:cNvPr id="40" name="Marcador de texto 5">
              <a:extLst>
                <a:ext uri="{FF2B5EF4-FFF2-40B4-BE49-F238E27FC236}">
                  <a16:creationId xmlns:a16="http://schemas.microsoft.com/office/drawing/2014/main" id="{F616F690-F3CB-CE4D-8A3C-ECC067B34228}"/>
                </a:ext>
              </a:extLst>
            </p:cNvPr>
            <p:cNvSpPr txBox="1">
              <a:spLocks/>
            </p:cNvSpPr>
            <p:nvPr/>
          </p:nvSpPr>
          <p:spPr>
            <a:xfrm>
              <a:off x="8756252" y="5024852"/>
              <a:ext cx="2006852" cy="4183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adicionales (pre Covid)</a:t>
              </a:r>
            </a:p>
          </p:txBody>
        </p:sp>
        <p:sp>
          <p:nvSpPr>
            <p:cNvPr id="41" name="Marcador de texto 5">
              <a:hlinkClick r:id="rId4"/>
              <a:extLst>
                <a:ext uri="{FF2B5EF4-FFF2-40B4-BE49-F238E27FC236}">
                  <a16:creationId xmlns:a16="http://schemas.microsoft.com/office/drawing/2014/main" id="{ED5DABAB-F702-E14F-ADB5-825164FB29C3}"/>
                </a:ext>
              </a:extLst>
            </p:cNvPr>
            <p:cNvSpPr txBox="1">
              <a:spLocks/>
            </p:cNvSpPr>
            <p:nvPr/>
          </p:nvSpPr>
          <p:spPr>
            <a:xfrm>
              <a:off x="8795563" y="4254267"/>
              <a:ext cx="1928230" cy="61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781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585653" y="500837"/>
            <a:ext cx="6178233" cy="855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800" b="1" dirty="0">
                <a:latin typeface="Arial" panose="020B0604020202020204" pitchFamily="34" charset="0"/>
              </a:rPr>
              <a:t>APP: algunos casos exitosos </a:t>
            </a:r>
            <a:br>
              <a:rPr lang="es-PE" sz="2800" b="1" dirty="0">
                <a:latin typeface="Arial" panose="020B0604020202020204" pitchFamily="34" charset="0"/>
              </a:rPr>
            </a:br>
            <a:r>
              <a:rPr lang="es-PE" sz="2800" b="1" dirty="0">
                <a:latin typeface="Arial" panose="020B0604020202020204" pitchFamily="34" charset="0"/>
              </a:rPr>
              <a:t>en infraestructura social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C9D508F5-D877-9344-AAF1-105E9E6C2FA5}"/>
              </a:ext>
            </a:extLst>
          </p:cNvPr>
          <p:cNvSpPr/>
          <p:nvPr/>
        </p:nvSpPr>
        <p:spPr>
          <a:xfrm>
            <a:off x="695479" y="2318059"/>
            <a:ext cx="3145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Instituto Nacional del Niño de San Borja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192FB3A-3C76-894F-81A1-8B54FA672A25}"/>
              </a:ext>
            </a:extLst>
          </p:cNvPr>
          <p:cNvSpPr/>
          <p:nvPr/>
        </p:nvSpPr>
        <p:spPr>
          <a:xfrm>
            <a:off x="4370604" y="2041060"/>
            <a:ext cx="3366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Complejos hospitalarios bata blanca “Alberto Barton” y “Guillermo </a:t>
            </a:r>
            <a:r>
              <a:rPr lang="es-MX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Kaelin</a:t>
            </a:r>
            <a:r>
              <a:rPr lang="es-MX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”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CCAEC93D-C65F-0D4F-88DE-4E0BF11A132A}"/>
              </a:ext>
            </a:extLst>
          </p:cNvPr>
          <p:cNvSpPr/>
          <p:nvPr/>
        </p:nvSpPr>
        <p:spPr>
          <a:xfrm>
            <a:off x="8134950" y="1764061"/>
            <a:ext cx="3365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Gestión de almacenamiento, distribución </a:t>
            </a:r>
            <a:br>
              <a:rPr lang="es-MX" sz="16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s-MX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y entrega de materiales en la red de almacenes y farmacias de Lima y Callao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C054DC8-5808-8E45-9AA6-16548D9C5C32}"/>
              </a:ext>
            </a:extLst>
          </p:cNvPr>
          <p:cNvGrpSpPr/>
          <p:nvPr/>
        </p:nvGrpSpPr>
        <p:grpSpPr>
          <a:xfrm>
            <a:off x="4371163" y="2874210"/>
            <a:ext cx="3365064" cy="2073741"/>
            <a:chOff x="4274352" y="2392129"/>
            <a:chExt cx="3365064" cy="2073741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09282B2-D6CE-C143-B6C3-B77FABE8F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4352" y="2392129"/>
              <a:ext cx="3365064" cy="20737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A41C5B57-515C-1740-BBBC-602E018CD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9175" y="3769826"/>
              <a:ext cx="881046" cy="468000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E9DD9F1C-242D-9946-B5DC-F7B6896FEF02}"/>
              </a:ext>
            </a:extLst>
          </p:cNvPr>
          <p:cNvGrpSpPr/>
          <p:nvPr/>
        </p:nvGrpSpPr>
        <p:grpSpPr>
          <a:xfrm>
            <a:off x="8134950" y="2874210"/>
            <a:ext cx="3365064" cy="2073741"/>
            <a:chOff x="8171916" y="2392129"/>
            <a:chExt cx="3365064" cy="2073741"/>
          </a:xfrm>
        </p:grpSpPr>
        <p:pic>
          <p:nvPicPr>
            <p:cNvPr id="22" name="Picture 4" descr="EsSalud: pacientes crónicos reciben medicinas a domicilio gracias a Farmacia  Vecina | Noticias | Agencia Peruana de Noticias Andina">
              <a:extLst>
                <a:ext uri="{FF2B5EF4-FFF2-40B4-BE49-F238E27FC236}">
                  <a16:creationId xmlns:a16="http://schemas.microsoft.com/office/drawing/2014/main" id="{EBA3FB19-3407-6243-81C4-2B49516D2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916" y="2392129"/>
              <a:ext cx="3365064" cy="20737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A7DDEAC1-8212-E54D-B125-13330C1D2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0526"/>
            <a:stretch/>
          </p:blipFill>
          <p:spPr>
            <a:xfrm>
              <a:off x="10714570" y="3751826"/>
              <a:ext cx="822410" cy="504000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7776937-3702-3D48-9771-8CC2F091C0B6}"/>
              </a:ext>
            </a:extLst>
          </p:cNvPr>
          <p:cNvGrpSpPr/>
          <p:nvPr/>
        </p:nvGrpSpPr>
        <p:grpSpPr>
          <a:xfrm>
            <a:off x="585653" y="2874210"/>
            <a:ext cx="3365065" cy="2073741"/>
            <a:chOff x="585653" y="2392129"/>
            <a:chExt cx="3365065" cy="2073741"/>
          </a:xfrm>
        </p:grpSpPr>
        <p:pic>
          <p:nvPicPr>
            <p:cNvPr id="27" name="Picture 6" descr="INSN SAN BORJA CUMPLE SEIS AÑOS Y SE CONSOLIDA COMO PRIMER CENTRO  PEDIÁTRICO DONADOR – TRASPLANTADOR DEL PAÍS | Instituto Nacional de Salud  del Niño San Borja">
              <a:extLst>
                <a:ext uri="{FF2B5EF4-FFF2-40B4-BE49-F238E27FC236}">
                  <a16:creationId xmlns:a16="http://schemas.microsoft.com/office/drawing/2014/main" id="{5F405D3B-B791-CB47-A335-CE52DEE7F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5653" y="2392129"/>
              <a:ext cx="3365065" cy="20737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" name="Picture 2" descr="Gestora Peruana de Hospitales - ppt descargar">
              <a:extLst>
                <a:ext uri="{FF2B5EF4-FFF2-40B4-BE49-F238E27FC236}">
                  <a16:creationId xmlns:a16="http://schemas.microsoft.com/office/drawing/2014/main" id="{137006AF-F9AA-594A-86A1-B0F6DC6BD3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84838" y="3769826"/>
              <a:ext cx="1434699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89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59D24A0C-8AC8-AD4B-836E-130655CB20F1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588" y="-2167"/>
            <a:ext cx="12195852" cy="68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515827"/>
            <a:ext cx="6819900" cy="567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latin typeface="Arial" panose="020B0604020202020204" pitchFamily="34" charset="0"/>
                <a:cs typeface="Arial" panose="020B0604020202020204" pitchFamily="34" charset="0"/>
              </a:rPr>
              <a:t>Problemas en la planificación y formulación</a:t>
            </a: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0A6415D5-074F-9D4C-B0FD-44FB89ADA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9653520"/>
              </p:ext>
            </p:extLst>
          </p:nvPr>
        </p:nvGraphicFramePr>
        <p:xfrm>
          <a:off x="6343951" y="2379084"/>
          <a:ext cx="4966816" cy="2189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CuadroTexto 25">
            <a:extLst>
              <a:ext uri="{FF2B5EF4-FFF2-40B4-BE49-F238E27FC236}">
                <a16:creationId xmlns:a16="http://schemas.microsoft.com/office/drawing/2014/main" id="{4FC74DE7-2596-6D42-B725-483D39A5CFBB}"/>
              </a:ext>
            </a:extLst>
          </p:cNvPr>
          <p:cNvSpPr txBox="1"/>
          <p:nvPr/>
        </p:nvSpPr>
        <p:spPr>
          <a:xfrm>
            <a:off x="6421410" y="6334598"/>
            <a:ext cx="4811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200" dirty="0">
                <a:latin typeface="Arial Narrow" panose="020B0604020202020204" pitchFamily="34" charset="0"/>
              </a:rPr>
              <a:t>Fuente: </a:t>
            </a:r>
            <a:r>
              <a:rPr lang="es-PE" sz="1200" dirty="0">
                <a:latin typeface="Arial Narrow" panose="020B0604020202020204" pitchFamily="34" charset="0"/>
                <a:hlinkClick r:id="rId5"/>
              </a:rPr>
              <a:t>Anexo 4 del DU 014-2019</a:t>
            </a:r>
            <a:r>
              <a:rPr lang="es-PE" sz="1200" dirty="0">
                <a:latin typeface="Arial Narrow" panose="020B0604020202020204" pitchFamily="34" charset="0"/>
              </a:rPr>
              <a:t> | Elaboración: AFIN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5EB7936-273F-AD49-9EB8-08E120426D99}"/>
              </a:ext>
            </a:extLst>
          </p:cNvPr>
          <p:cNvGrpSpPr/>
          <p:nvPr/>
        </p:nvGrpSpPr>
        <p:grpSpPr>
          <a:xfrm>
            <a:off x="2038132" y="2566974"/>
            <a:ext cx="4020290" cy="552006"/>
            <a:chOff x="2038132" y="2566974"/>
            <a:chExt cx="4020290" cy="552006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BA1F107-BC58-6747-A78D-BD1A3EC784E4}"/>
                </a:ext>
              </a:extLst>
            </p:cNvPr>
            <p:cNvSpPr/>
            <p:nvPr/>
          </p:nvSpPr>
          <p:spPr>
            <a:xfrm>
              <a:off x="2038132" y="2566974"/>
              <a:ext cx="4020290" cy="552006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9" name="Marcador de texto 5">
              <a:extLst>
                <a:ext uri="{FF2B5EF4-FFF2-40B4-BE49-F238E27FC236}">
                  <a16:creationId xmlns:a16="http://schemas.microsoft.com/office/drawing/2014/main" id="{A8975B20-4884-8D4A-970A-F3848B50B400}"/>
                </a:ext>
              </a:extLst>
            </p:cNvPr>
            <p:cNvSpPr txBox="1">
              <a:spLocks/>
            </p:cNvSpPr>
            <p:nvPr/>
          </p:nvSpPr>
          <p:spPr>
            <a:xfrm>
              <a:off x="2242631" y="2616696"/>
              <a:ext cx="2722070" cy="4525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s-PE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Diseño institucional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9D62CFF7-C561-8647-BCCF-EA3B4443D6DF}"/>
              </a:ext>
            </a:extLst>
          </p:cNvPr>
          <p:cNvGrpSpPr/>
          <p:nvPr/>
        </p:nvGrpSpPr>
        <p:grpSpPr>
          <a:xfrm>
            <a:off x="2038132" y="3192745"/>
            <a:ext cx="4020290" cy="552006"/>
            <a:chOff x="2038132" y="3192745"/>
            <a:chExt cx="4020290" cy="552006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63E04CCA-D233-3948-BA29-A1023ACAF99C}"/>
                </a:ext>
              </a:extLst>
            </p:cNvPr>
            <p:cNvSpPr/>
            <p:nvPr/>
          </p:nvSpPr>
          <p:spPr>
            <a:xfrm>
              <a:off x="2038132" y="3192745"/>
              <a:ext cx="4020290" cy="552006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7" name="Marcador de texto 5">
              <a:extLst>
                <a:ext uri="{FF2B5EF4-FFF2-40B4-BE49-F238E27FC236}">
                  <a16:creationId xmlns:a16="http://schemas.microsoft.com/office/drawing/2014/main" id="{257F496D-45BE-B74C-96B9-80703BEE1750}"/>
                </a:ext>
              </a:extLst>
            </p:cNvPr>
            <p:cNvSpPr txBox="1">
              <a:spLocks/>
            </p:cNvSpPr>
            <p:nvPr/>
          </p:nvSpPr>
          <p:spPr>
            <a:xfrm>
              <a:off x="2242631" y="3224063"/>
              <a:ext cx="3118509" cy="48937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s-PE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Atomización de proyectos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B43FD4A-1CE5-2447-B131-43F77E0EF184}"/>
              </a:ext>
            </a:extLst>
          </p:cNvPr>
          <p:cNvGrpSpPr/>
          <p:nvPr/>
        </p:nvGrpSpPr>
        <p:grpSpPr>
          <a:xfrm>
            <a:off x="2038132" y="3836818"/>
            <a:ext cx="4020290" cy="552006"/>
            <a:chOff x="2038132" y="3836818"/>
            <a:chExt cx="4020290" cy="552006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EF30C6DF-BAF2-4B47-9760-35E0CFB9F3D9}"/>
                </a:ext>
              </a:extLst>
            </p:cNvPr>
            <p:cNvSpPr/>
            <p:nvPr/>
          </p:nvSpPr>
          <p:spPr>
            <a:xfrm>
              <a:off x="2038132" y="3836818"/>
              <a:ext cx="4020290" cy="552006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8" name="Marcador de texto 5">
              <a:extLst>
                <a:ext uri="{FF2B5EF4-FFF2-40B4-BE49-F238E27FC236}">
                  <a16:creationId xmlns:a16="http://schemas.microsoft.com/office/drawing/2014/main" id="{074507B9-5C6D-034F-955C-56F7B8537358}"/>
                </a:ext>
              </a:extLst>
            </p:cNvPr>
            <p:cNvSpPr txBox="1">
              <a:spLocks/>
            </p:cNvSpPr>
            <p:nvPr/>
          </p:nvSpPr>
          <p:spPr>
            <a:xfrm>
              <a:off x="2242631" y="3886540"/>
              <a:ext cx="3744245" cy="4525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s-PE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Insuficiente capacidad de gestión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2F948B8F-B57D-184F-9534-6E5EA9FCFDFA}"/>
              </a:ext>
            </a:extLst>
          </p:cNvPr>
          <p:cNvGrpSpPr/>
          <p:nvPr/>
        </p:nvGrpSpPr>
        <p:grpSpPr>
          <a:xfrm>
            <a:off x="0" y="4050349"/>
            <a:ext cx="6819900" cy="2794000"/>
            <a:chOff x="0" y="4050349"/>
            <a:chExt cx="6819900" cy="2794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37C4CC5-1D47-BF4F-9D44-F15683E9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050349"/>
              <a:ext cx="6819900" cy="2794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94C5EC-C8A9-5841-B1C2-873AEF11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970" y="5338008"/>
              <a:ext cx="2437399" cy="121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2264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F80E62A-DD7D-C74A-A6F5-8E8CBFC85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49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1" y="423063"/>
            <a:ext cx="5167547" cy="167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Propuestas </a:t>
            </a:r>
            <a:b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en el sector salud</a:t>
            </a:r>
            <a:r>
              <a:rPr lang="es-PE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38A3BA1-3247-264C-B8C9-5ED11C34F27D}"/>
              </a:ext>
            </a:extLst>
          </p:cNvPr>
          <p:cNvSpPr/>
          <p:nvPr/>
        </p:nvSpPr>
        <p:spPr>
          <a:xfrm>
            <a:off x="6826923" y="4335168"/>
            <a:ext cx="4464000" cy="32444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E146E38-9288-DB46-BBDA-46031D31E51B}"/>
              </a:ext>
            </a:extLst>
          </p:cNvPr>
          <p:cNvSpPr/>
          <p:nvPr/>
        </p:nvSpPr>
        <p:spPr>
          <a:xfrm>
            <a:off x="6872885" y="5069727"/>
            <a:ext cx="4464000" cy="32444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BBE9430-75A2-2145-B7A3-0AF6F20D8962}"/>
              </a:ext>
            </a:extLst>
          </p:cNvPr>
          <p:cNvSpPr/>
          <p:nvPr/>
        </p:nvSpPr>
        <p:spPr>
          <a:xfrm>
            <a:off x="6826923" y="4704819"/>
            <a:ext cx="4464000" cy="32444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C0F5E87-2316-514B-B5C0-2C3B39916AAB}"/>
              </a:ext>
            </a:extLst>
          </p:cNvPr>
          <p:cNvSpPr/>
          <p:nvPr/>
        </p:nvSpPr>
        <p:spPr>
          <a:xfrm>
            <a:off x="6826923" y="5444121"/>
            <a:ext cx="4464000" cy="32444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6889214" y="4309863"/>
            <a:ext cx="4393829" cy="146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APP Bata Blanca en hospitales nuevos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APP Bata Verde en hospitales existentes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Contratos take or pay sobre niveles de servicio</a:t>
            </a:r>
          </a:p>
          <a:p>
            <a:pPr marL="223838" indent="-223838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APP para compra de medicamentos</a:t>
            </a:r>
          </a:p>
        </p:txBody>
      </p:sp>
    </p:spTree>
    <p:extLst>
      <p:ext uri="{BB962C8B-B14F-4D97-AF65-F5344CB8AC3E}">
        <p14:creationId xmlns:p14="http://schemas.microsoft.com/office/powerpoint/2010/main" val="1856898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B262533-6F31-C642-9849-D6FB5F61C92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/>
        </p:blipFill>
        <p:spPr>
          <a:xfrm>
            <a:off x="-22117" y="-15184"/>
            <a:ext cx="12224001" cy="687600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0A11CCE1-8241-B34A-8B85-6521974BAC8A}"/>
              </a:ext>
            </a:extLst>
          </p:cNvPr>
          <p:cNvSpPr txBox="1">
            <a:spLocks/>
          </p:cNvSpPr>
          <p:nvPr/>
        </p:nvSpPr>
        <p:spPr>
          <a:xfrm>
            <a:off x="449480" y="423062"/>
            <a:ext cx="4285806" cy="167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Situación en infraestructura educativa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6C8434F-2BD3-404F-BE7B-967B63B9F0EF}"/>
              </a:ext>
            </a:extLst>
          </p:cNvPr>
          <p:cNvGrpSpPr/>
          <p:nvPr/>
        </p:nvGrpSpPr>
        <p:grpSpPr>
          <a:xfrm>
            <a:off x="1349764" y="3006955"/>
            <a:ext cx="2160000" cy="2160000"/>
            <a:chOff x="2130860" y="2863117"/>
            <a:chExt cx="2160000" cy="2160000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7315AFA-6B0D-5B4F-8221-1E570C3E6846}"/>
                </a:ext>
              </a:extLst>
            </p:cNvPr>
            <p:cNvSpPr/>
            <p:nvPr/>
          </p:nvSpPr>
          <p:spPr>
            <a:xfrm>
              <a:off x="2130860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1" name="Marcador de texto 5">
              <a:hlinkClick r:id="rId4"/>
              <a:extLst>
                <a:ext uri="{FF2B5EF4-FFF2-40B4-BE49-F238E27FC236}">
                  <a16:creationId xmlns:a16="http://schemas.microsoft.com/office/drawing/2014/main" id="{69443044-57EC-3249-9905-A1B5761C748D}"/>
                </a:ext>
              </a:extLst>
            </p:cNvPr>
            <p:cNvSpPr txBox="1">
              <a:spLocks/>
            </p:cNvSpPr>
            <p:nvPr/>
          </p:nvSpPr>
          <p:spPr>
            <a:xfrm>
              <a:off x="2134885" y="3721328"/>
              <a:ext cx="2151951" cy="5784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6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LOCALES EDUCATIVOS</a:t>
              </a:r>
            </a:p>
          </p:txBody>
        </p:sp>
        <p:sp>
          <p:nvSpPr>
            <p:cNvPr id="32" name="Marcador de texto 5">
              <a:hlinkClick r:id="rId4"/>
              <a:extLst>
                <a:ext uri="{FF2B5EF4-FFF2-40B4-BE49-F238E27FC236}">
                  <a16:creationId xmlns:a16="http://schemas.microsoft.com/office/drawing/2014/main" id="{FB425C5B-F062-4647-99EA-0446847A403A}"/>
                </a:ext>
              </a:extLst>
            </p:cNvPr>
            <p:cNvSpPr txBox="1">
              <a:spLocks/>
            </p:cNvSpPr>
            <p:nvPr/>
          </p:nvSpPr>
          <p:spPr>
            <a:xfrm>
              <a:off x="2288711" y="4169504"/>
              <a:ext cx="1844299" cy="6596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tiene capacidad instalada inadecuada</a:t>
              </a:r>
            </a:p>
          </p:txBody>
        </p:sp>
        <p:sp>
          <p:nvSpPr>
            <p:cNvPr id="33" name="Marcador de texto 5">
              <a:hlinkClick r:id="rId4"/>
              <a:extLst>
                <a:ext uri="{FF2B5EF4-FFF2-40B4-BE49-F238E27FC236}">
                  <a16:creationId xmlns:a16="http://schemas.microsoft.com/office/drawing/2014/main" id="{AA3F20A7-CB4C-114A-984C-D31CF0E0582D}"/>
                </a:ext>
              </a:extLst>
            </p:cNvPr>
            <p:cNvSpPr txBox="1">
              <a:spLocks/>
            </p:cNvSpPr>
            <p:nvPr/>
          </p:nvSpPr>
          <p:spPr>
            <a:xfrm>
              <a:off x="2359285" y="3039959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90%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F07B92A2-AB7F-7C42-979C-84528E21EF10}"/>
              </a:ext>
            </a:extLst>
          </p:cNvPr>
          <p:cNvGrpSpPr/>
          <p:nvPr/>
        </p:nvGrpSpPr>
        <p:grpSpPr>
          <a:xfrm>
            <a:off x="3856431" y="3006955"/>
            <a:ext cx="2160679" cy="2160000"/>
            <a:chOff x="7181464" y="2863117"/>
            <a:chExt cx="2160679" cy="2160000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4422CA31-4108-884F-8E9B-2C368054C79D}"/>
                </a:ext>
              </a:extLst>
            </p:cNvPr>
            <p:cNvSpPr/>
            <p:nvPr/>
          </p:nvSpPr>
          <p:spPr>
            <a:xfrm>
              <a:off x="7181464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8" name="Marcador de texto 5">
              <a:hlinkClick r:id="rId4"/>
              <a:extLst>
                <a:ext uri="{FF2B5EF4-FFF2-40B4-BE49-F238E27FC236}">
                  <a16:creationId xmlns:a16="http://schemas.microsoft.com/office/drawing/2014/main" id="{368F99E1-CD69-D040-8AFB-BBE06974E76A}"/>
                </a:ext>
              </a:extLst>
            </p:cNvPr>
            <p:cNvSpPr txBox="1">
              <a:spLocks/>
            </p:cNvSpPr>
            <p:nvPr/>
          </p:nvSpPr>
          <p:spPr>
            <a:xfrm>
              <a:off x="7190192" y="4112253"/>
              <a:ext cx="2151951" cy="654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5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ALTO RIESGO </a:t>
              </a:r>
              <a:br>
                <a:rPr lang="es-MX" sz="15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</a:br>
              <a:r>
                <a:rPr lang="es-MX" sz="15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DE COLAPSO</a:t>
              </a:r>
            </a:p>
          </p:txBody>
        </p:sp>
        <p:sp>
          <p:nvSpPr>
            <p:cNvPr id="29" name="Marcador de texto 5">
              <a:hlinkClick r:id="rId4"/>
              <a:extLst>
                <a:ext uri="{FF2B5EF4-FFF2-40B4-BE49-F238E27FC236}">
                  <a16:creationId xmlns:a16="http://schemas.microsoft.com/office/drawing/2014/main" id="{AD430FF5-3950-D547-B003-395424206799}"/>
                </a:ext>
              </a:extLst>
            </p:cNvPr>
            <p:cNvSpPr txBox="1">
              <a:spLocks/>
            </p:cNvSpPr>
            <p:nvPr/>
          </p:nvSpPr>
          <p:spPr>
            <a:xfrm>
              <a:off x="7262741" y="3789707"/>
              <a:ext cx="2006852" cy="3550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6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presenta</a:t>
              </a:r>
            </a:p>
          </p:txBody>
        </p:sp>
        <p:sp>
          <p:nvSpPr>
            <p:cNvPr id="30" name="Marcador de texto 5">
              <a:hlinkClick r:id="rId4"/>
              <a:extLst>
                <a:ext uri="{FF2B5EF4-FFF2-40B4-BE49-F238E27FC236}">
                  <a16:creationId xmlns:a16="http://schemas.microsoft.com/office/drawing/2014/main" id="{82616086-532A-CF41-8F04-3BFC1F15D3CA}"/>
                </a:ext>
              </a:extLst>
            </p:cNvPr>
            <p:cNvSpPr txBox="1">
              <a:spLocks/>
            </p:cNvSpPr>
            <p:nvPr/>
          </p:nvSpPr>
          <p:spPr>
            <a:xfrm>
              <a:off x="7414592" y="3168160"/>
              <a:ext cx="1703151" cy="8006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45%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1E5F669C-8810-BF46-A6E8-2AAD2E178FD2}"/>
              </a:ext>
            </a:extLst>
          </p:cNvPr>
          <p:cNvGrpSpPr/>
          <p:nvPr/>
        </p:nvGrpSpPr>
        <p:grpSpPr>
          <a:xfrm>
            <a:off x="6403027" y="3006955"/>
            <a:ext cx="2160000" cy="2160000"/>
            <a:chOff x="2130860" y="2863117"/>
            <a:chExt cx="2160000" cy="2160000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772DBE2B-E696-444F-BE87-E623CA2265C5}"/>
                </a:ext>
              </a:extLst>
            </p:cNvPr>
            <p:cNvSpPr/>
            <p:nvPr/>
          </p:nvSpPr>
          <p:spPr>
            <a:xfrm>
              <a:off x="2130860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8" name="Marcador de texto 5">
              <a:hlinkClick r:id="rId4"/>
              <a:extLst>
                <a:ext uri="{FF2B5EF4-FFF2-40B4-BE49-F238E27FC236}">
                  <a16:creationId xmlns:a16="http://schemas.microsoft.com/office/drawing/2014/main" id="{C4E1D6DD-8BED-DD42-B921-D1FE647861D6}"/>
                </a:ext>
              </a:extLst>
            </p:cNvPr>
            <p:cNvSpPr txBox="1">
              <a:spLocks/>
            </p:cNvSpPr>
            <p:nvPr/>
          </p:nvSpPr>
          <p:spPr>
            <a:xfrm>
              <a:off x="2134885" y="3785496"/>
              <a:ext cx="2151951" cy="3378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6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CUENTAN</a:t>
              </a:r>
            </a:p>
          </p:txBody>
        </p:sp>
        <p:sp>
          <p:nvSpPr>
            <p:cNvPr id="35" name="Marcador de texto 5">
              <a:hlinkClick r:id="rId4"/>
              <a:extLst>
                <a:ext uri="{FF2B5EF4-FFF2-40B4-BE49-F238E27FC236}">
                  <a16:creationId xmlns:a16="http://schemas.microsoft.com/office/drawing/2014/main" id="{BBF957BE-9190-E649-B1BE-D7BC8608BCC3}"/>
                </a:ext>
              </a:extLst>
            </p:cNvPr>
            <p:cNvSpPr txBox="1">
              <a:spLocks/>
            </p:cNvSpPr>
            <p:nvPr/>
          </p:nvSpPr>
          <p:spPr>
            <a:xfrm>
              <a:off x="2288711" y="4063720"/>
              <a:ext cx="1844299" cy="6596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 agua, alcantarillado </a:t>
              </a:r>
              <a:b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y electricidad (ed.básica)</a:t>
              </a:r>
            </a:p>
          </p:txBody>
        </p:sp>
        <p:sp>
          <p:nvSpPr>
            <p:cNvPr id="42" name="Marcador de texto 5">
              <a:hlinkClick r:id="rId4"/>
              <a:extLst>
                <a:ext uri="{FF2B5EF4-FFF2-40B4-BE49-F238E27FC236}">
                  <a16:creationId xmlns:a16="http://schemas.microsoft.com/office/drawing/2014/main" id="{DCD16B5D-B125-A24D-A4D3-2198F6E41B77}"/>
                </a:ext>
              </a:extLst>
            </p:cNvPr>
            <p:cNvSpPr txBox="1">
              <a:spLocks/>
            </p:cNvSpPr>
            <p:nvPr/>
          </p:nvSpPr>
          <p:spPr>
            <a:xfrm>
              <a:off x="2359285" y="3104127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31%</a:t>
              </a: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E2F5CF10-BADF-664B-B245-CBEF468C37C6}"/>
              </a:ext>
            </a:extLst>
          </p:cNvPr>
          <p:cNvGrpSpPr/>
          <p:nvPr/>
        </p:nvGrpSpPr>
        <p:grpSpPr>
          <a:xfrm>
            <a:off x="8924645" y="3006955"/>
            <a:ext cx="2160000" cy="2160000"/>
            <a:chOff x="2114818" y="2863117"/>
            <a:chExt cx="2160000" cy="2160000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70D146FF-C0F3-9B47-A5AE-6D5131AB4A5A}"/>
                </a:ext>
              </a:extLst>
            </p:cNvPr>
            <p:cNvSpPr/>
            <p:nvPr/>
          </p:nvSpPr>
          <p:spPr>
            <a:xfrm>
              <a:off x="2114818" y="2863117"/>
              <a:ext cx="2160000" cy="2160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45" name="Marcador de texto 5">
              <a:hlinkClick r:id="rId4"/>
              <a:extLst>
                <a:ext uri="{FF2B5EF4-FFF2-40B4-BE49-F238E27FC236}">
                  <a16:creationId xmlns:a16="http://schemas.microsoft.com/office/drawing/2014/main" id="{231E3203-01A8-E64E-A747-080385E8EB1E}"/>
                </a:ext>
              </a:extLst>
            </p:cNvPr>
            <p:cNvSpPr txBox="1">
              <a:spLocks/>
            </p:cNvSpPr>
            <p:nvPr/>
          </p:nvSpPr>
          <p:spPr>
            <a:xfrm>
              <a:off x="2118843" y="3756420"/>
              <a:ext cx="2151951" cy="51429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6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DE NIVEL PRIMARIA</a:t>
              </a:r>
            </a:p>
          </p:txBody>
        </p:sp>
        <p:sp>
          <p:nvSpPr>
            <p:cNvPr id="46" name="Marcador de texto 5">
              <a:hlinkClick r:id="rId4"/>
              <a:extLst>
                <a:ext uri="{FF2B5EF4-FFF2-40B4-BE49-F238E27FC236}">
                  <a16:creationId xmlns:a16="http://schemas.microsoft.com/office/drawing/2014/main" id="{1FE3FC7A-CAD9-954E-855F-067F957A4D9D}"/>
                </a:ext>
              </a:extLst>
            </p:cNvPr>
            <p:cNvSpPr txBox="1">
              <a:spLocks/>
            </p:cNvSpPr>
            <p:nvPr/>
          </p:nvSpPr>
          <p:spPr>
            <a:xfrm>
              <a:off x="2272669" y="4192056"/>
              <a:ext cx="1844299" cy="6596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tienen acceso a internet</a:t>
              </a:r>
            </a:p>
          </p:txBody>
        </p:sp>
        <p:sp>
          <p:nvSpPr>
            <p:cNvPr id="47" name="Marcador de texto 5">
              <a:hlinkClick r:id="rId4"/>
              <a:extLst>
                <a:ext uri="{FF2B5EF4-FFF2-40B4-BE49-F238E27FC236}">
                  <a16:creationId xmlns:a16="http://schemas.microsoft.com/office/drawing/2014/main" id="{A5803DC6-CF92-3042-BECF-5AE588ED2052}"/>
                </a:ext>
              </a:extLst>
            </p:cNvPr>
            <p:cNvSpPr txBox="1">
              <a:spLocks/>
            </p:cNvSpPr>
            <p:nvPr/>
          </p:nvSpPr>
          <p:spPr>
            <a:xfrm>
              <a:off x="2343243" y="3104127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42%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084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F80E62A-DD7D-C74A-A6F5-8E8CBFC85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49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38A3BA1-3247-264C-B8C9-5ED11C34F27D}"/>
              </a:ext>
            </a:extLst>
          </p:cNvPr>
          <p:cNvSpPr/>
          <p:nvPr/>
        </p:nvSpPr>
        <p:spPr>
          <a:xfrm>
            <a:off x="7238787" y="3659220"/>
            <a:ext cx="4464000" cy="32444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E146E38-9288-DB46-BBDA-46031D31E51B}"/>
              </a:ext>
            </a:extLst>
          </p:cNvPr>
          <p:cNvSpPr/>
          <p:nvPr/>
        </p:nvSpPr>
        <p:spPr>
          <a:xfrm>
            <a:off x="7238787" y="4441077"/>
            <a:ext cx="4464000" cy="32444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458948-DAC8-EE46-9F82-D7530F13B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537" y="-30161"/>
            <a:ext cx="4470400" cy="3949700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1" y="423063"/>
            <a:ext cx="5167547" cy="167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Propuestas </a:t>
            </a:r>
            <a:b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en educación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DEF5C9C-2583-2046-8F1E-FEE934638872}"/>
              </a:ext>
            </a:extLst>
          </p:cNvPr>
          <p:cNvSpPr/>
          <p:nvPr/>
        </p:nvSpPr>
        <p:spPr>
          <a:xfrm>
            <a:off x="7238787" y="4037594"/>
            <a:ext cx="4464000" cy="32444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7273873" y="3633915"/>
            <a:ext cx="4393829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APP en educación</a:t>
            </a:r>
          </a:p>
          <a:p>
            <a:pPr marL="223838" indent="-22383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De infraestructura a servicios</a:t>
            </a:r>
          </a:p>
          <a:p>
            <a:pPr marL="223838" indent="-22383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Incluir operación y mantenimiento en los G2G</a:t>
            </a:r>
          </a:p>
        </p:txBody>
      </p:sp>
    </p:spTree>
    <p:extLst>
      <p:ext uri="{BB962C8B-B14F-4D97-AF65-F5344CB8AC3E}">
        <p14:creationId xmlns:p14="http://schemas.microsoft.com/office/powerpoint/2010/main" val="71412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F80E62A-DD7D-C74A-A6F5-8E8CBFC85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49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38A3BA1-3247-264C-B8C9-5ED11C34F27D}"/>
              </a:ext>
            </a:extLst>
          </p:cNvPr>
          <p:cNvSpPr/>
          <p:nvPr/>
        </p:nvSpPr>
        <p:spPr>
          <a:xfrm>
            <a:off x="6455755" y="3680931"/>
            <a:ext cx="5141749" cy="61475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1" y="423063"/>
            <a:ext cx="6190805" cy="167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Sistema Integrado </a:t>
            </a:r>
            <a:b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s-PE" sz="4000" b="1" dirty="0">
                <a:solidFill>
                  <a:schemeClr val="bg1"/>
                </a:solidFill>
                <a:latin typeface="Arial" panose="020B0604020202020204" pitchFamily="34" charset="0"/>
              </a:rPr>
              <a:t>de Transporte Urbano de Lima y Callao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A55D742-7BD9-8B4B-9FE5-4266A3EBAB65}"/>
              </a:ext>
            </a:extLst>
          </p:cNvPr>
          <p:cNvSpPr/>
          <p:nvPr/>
        </p:nvSpPr>
        <p:spPr>
          <a:xfrm>
            <a:off x="6460672" y="4345609"/>
            <a:ext cx="5136831" cy="7198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6503299" y="3651714"/>
            <a:ext cx="5141750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bg1"/>
                </a:solidFill>
                <a:latin typeface="Arial Narrow" panose="020B0604020202020204" pitchFamily="34" charset="0"/>
              </a:rPr>
              <a:t>Objetivo</a:t>
            </a:r>
            <a:b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</a:b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Sistema integral de transporte urbano de Lima y Callao</a:t>
            </a:r>
          </a:p>
          <a:p>
            <a:pPr marL="223838" indent="-22383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Arial Narrow" panose="020B0604020202020204" pitchFamily="34" charset="0"/>
              </a:rPr>
              <a:t>Metros, BRT y complementarios (con subsidio para llegar a los más vulnerables), taxis y no motorizados</a:t>
            </a:r>
          </a:p>
        </p:txBody>
      </p:sp>
    </p:spTree>
    <p:extLst>
      <p:ext uri="{BB962C8B-B14F-4D97-AF65-F5344CB8AC3E}">
        <p14:creationId xmlns:p14="http://schemas.microsoft.com/office/powerpoint/2010/main" val="4004193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585653" y="406241"/>
            <a:ext cx="6178233" cy="855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800" b="1" dirty="0">
                <a:latin typeface="Arial" panose="020B0604020202020204" pitchFamily="34" charset="0"/>
              </a:rPr>
              <a:t>Inversión en infraestructura </a:t>
            </a:r>
            <a:br>
              <a:rPr lang="es-PE" sz="2800" b="1" dirty="0">
                <a:latin typeface="Arial" panose="020B0604020202020204" pitchFamily="34" charset="0"/>
              </a:rPr>
            </a:br>
            <a:r>
              <a:rPr lang="es-PE" sz="2800" b="1" dirty="0">
                <a:latin typeface="Arial" panose="020B0604020202020204" pitchFamily="34" charset="0"/>
              </a:rPr>
              <a:t>por impulsar (Resumen)</a:t>
            </a:r>
          </a:p>
        </p:txBody>
      </p:sp>
      <p:sp>
        <p:nvSpPr>
          <p:cNvPr id="23" name="5 CuadroTexto">
            <a:extLst>
              <a:ext uri="{FF2B5EF4-FFF2-40B4-BE49-F238E27FC236}">
                <a16:creationId xmlns:a16="http://schemas.microsoft.com/office/drawing/2014/main" id="{79732D19-3FB1-CA44-9F37-D4F2F65676F6}"/>
              </a:ext>
            </a:extLst>
          </p:cNvPr>
          <p:cNvSpPr txBox="1"/>
          <p:nvPr/>
        </p:nvSpPr>
        <p:spPr>
          <a:xfrm>
            <a:off x="5665409" y="5586564"/>
            <a:ext cx="5925703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(*) </a:t>
            </a:r>
            <a:r>
              <a:rPr lang="es-PE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PBI 2019 creció de 2.2% y 2020 caería 12.5%, en línea con el Reporte de Inflación Junio 2020 del BCRP. </a:t>
            </a:r>
          </a:p>
          <a:p>
            <a:pPr>
              <a:spcAft>
                <a:spcPts val="1000"/>
              </a:spcAft>
            </a:pPr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(**) Inversiones de 0.1% del PBI implican la generación de 12 – 13 mil puestos de trabajos (según el Plan Nacional de Infraestructura y Competitividad)</a:t>
            </a:r>
          </a:p>
        </p:txBody>
      </p:sp>
      <p:graphicFrame>
        <p:nvGraphicFramePr>
          <p:cNvPr id="25" name="Marcador de contenido 7">
            <a:extLst>
              <a:ext uri="{FF2B5EF4-FFF2-40B4-BE49-F238E27FC236}">
                <a16:creationId xmlns:a16="http://schemas.microsoft.com/office/drawing/2014/main" id="{5D82B217-FE4D-8E43-B9D4-723E828801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050534"/>
              </p:ext>
            </p:extLst>
          </p:nvPr>
        </p:nvGraphicFramePr>
        <p:xfrm>
          <a:off x="2767455" y="1396443"/>
          <a:ext cx="8809143" cy="3741998"/>
        </p:xfrm>
        <a:graphic>
          <a:graphicData uri="http://schemas.openxmlformats.org/drawingml/2006/table">
            <a:tbl>
              <a:tblPr/>
              <a:tblGrid>
                <a:gridCol w="1193078">
                  <a:extLst>
                    <a:ext uri="{9D8B030D-6E8A-4147-A177-3AD203B41FA5}">
                      <a16:colId xmlns:a16="http://schemas.microsoft.com/office/drawing/2014/main" val="291614547"/>
                    </a:ext>
                  </a:extLst>
                </a:gridCol>
                <a:gridCol w="740979">
                  <a:extLst>
                    <a:ext uri="{9D8B030D-6E8A-4147-A177-3AD203B41FA5}">
                      <a16:colId xmlns:a16="http://schemas.microsoft.com/office/drawing/2014/main" val="404816346"/>
                    </a:ext>
                  </a:extLst>
                </a:gridCol>
                <a:gridCol w="646387">
                  <a:extLst>
                    <a:ext uri="{9D8B030D-6E8A-4147-A177-3AD203B41FA5}">
                      <a16:colId xmlns:a16="http://schemas.microsoft.com/office/drawing/2014/main" val="149965094"/>
                    </a:ext>
                  </a:extLst>
                </a:gridCol>
                <a:gridCol w="1024758">
                  <a:extLst>
                    <a:ext uri="{9D8B030D-6E8A-4147-A177-3AD203B41FA5}">
                      <a16:colId xmlns:a16="http://schemas.microsoft.com/office/drawing/2014/main" val="3319573656"/>
                    </a:ext>
                  </a:extLst>
                </a:gridCol>
                <a:gridCol w="772511">
                  <a:extLst>
                    <a:ext uri="{9D8B030D-6E8A-4147-A177-3AD203B41FA5}">
                      <a16:colId xmlns:a16="http://schemas.microsoft.com/office/drawing/2014/main" val="711747364"/>
                    </a:ext>
                  </a:extLst>
                </a:gridCol>
                <a:gridCol w="1166648">
                  <a:extLst>
                    <a:ext uri="{9D8B030D-6E8A-4147-A177-3AD203B41FA5}">
                      <a16:colId xmlns:a16="http://schemas.microsoft.com/office/drawing/2014/main" val="398883896"/>
                    </a:ext>
                  </a:extLst>
                </a:gridCol>
                <a:gridCol w="1412663">
                  <a:extLst>
                    <a:ext uri="{9D8B030D-6E8A-4147-A177-3AD203B41FA5}">
                      <a16:colId xmlns:a16="http://schemas.microsoft.com/office/drawing/2014/main" val="3608942015"/>
                    </a:ext>
                  </a:extLst>
                </a:gridCol>
                <a:gridCol w="1158813">
                  <a:extLst>
                    <a:ext uri="{9D8B030D-6E8A-4147-A177-3AD203B41FA5}">
                      <a16:colId xmlns:a16="http://schemas.microsoft.com/office/drawing/2014/main" val="2199702145"/>
                    </a:ext>
                  </a:extLst>
                </a:gridCol>
                <a:gridCol w="693306">
                  <a:extLst>
                    <a:ext uri="{9D8B030D-6E8A-4147-A177-3AD203B41FA5}">
                      <a16:colId xmlns:a16="http://schemas.microsoft.com/office/drawing/2014/main" val="4201503349"/>
                    </a:ext>
                  </a:extLst>
                </a:gridCol>
              </a:tblGrid>
              <a:tr h="67706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Sectores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E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PNIC - En ejecución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E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PNIC - Nuevos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E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Concesiones vigentes 1/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E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Paralizado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E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Proinversión – </a:t>
                      </a:r>
                      <a:b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</a:br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Por adjudicar 1/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E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Proinversión</a:t>
                      </a:r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- Para </a:t>
                      </a:r>
                      <a:r>
                        <a:rPr lang="es-PE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Declarat</a:t>
                      </a:r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. de Interés 1/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E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Proinversión</a:t>
                      </a:r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- En maduración 1/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E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Total general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E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626917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Carreteras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733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5,448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6,623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930264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Metro / Tren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3,106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3,021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6,126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849038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Aeropuertos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2,170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2,562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585633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Saneamiento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1,370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719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2,327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2759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Irrigación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1,162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1,858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881803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Puertos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1,552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769776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Electricidad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1,105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886401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Salud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786094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Educación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172245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Hidrocarburos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969197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Telecom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418075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Ferrocarriles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628706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Vías navegables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74081"/>
                  </a:ext>
                </a:extLst>
              </a:tr>
              <a:tr h="218924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Total general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EA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8,990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EA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11,355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EA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EA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EA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EA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EA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2,130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EA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24,379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EA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041706"/>
                  </a:ext>
                </a:extLst>
              </a:tr>
            </a:tbl>
          </a:graphicData>
        </a:graphic>
      </p:graphicFrame>
      <p:grpSp>
        <p:nvGrpSpPr>
          <p:cNvPr id="9" name="Grupo 8">
            <a:extLst>
              <a:ext uri="{FF2B5EF4-FFF2-40B4-BE49-F238E27FC236}">
                <a16:creationId xmlns:a16="http://schemas.microsoft.com/office/drawing/2014/main" id="{92F63EEE-F6AC-D04F-9B16-E63D61F376E3}"/>
              </a:ext>
            </a:extLst>
          </p:cNvPr>
          <p:cNvGrpSpPr/>
          <p:nvPr/>
        </p:nvGrpSpPr>
        <p:grpSpPr>
          <a:xfrm>
            <a:off x="688182" y="1378850"/>
            <a:ext cx="1844300" cy="938213"/>
            <a:chOff x="688182" y="1349822"/>
            <a:chExt cx="1844300" cy="938213"/>
          </a:xfrm>
        </p:grpSpPr>
        <p:sp>
          <p:nvSpPr>
            <p:cNvPr id="16" name="Marcador de texto 5">
              <a:hlinkClick r:id="rId4"/>
              <a:extLst>
                <a:ext uri="{FF2B5EF4-FFF2-40B4-BE49-F238E27FC236}">
                  <a16:creationId xmlns:a16="http://schemas.microsoft.com/office/drawing/2014/main" id="{7607ADA2-B2D2-014D-826D-5BAE3CFBE4C7}"/>
                </a:ext>
              </a:extLst>
            </p:cNvPr>
            <p:cNvSpPr txBox="1">
              <a:spLocks/>
            </p:cNvSpPr>
            <p:nvPr/>
          </p:nvSpPr>
          <p:spPr>
            <a:xfrm>
              <a:off x="688182" y="1970404"/>
              <a:ext cx="1844300" cy="31763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600" b="1" dirty="0">
                  <a:solidFill>
                    <a:srgbClr val="FF6D2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PBI 2020 </a:t>
              </a:r>
              <a:r>
                <a:rPr lang="es-MX" sz="1600" dirty="0">
                  <a:solidFill>
                    <a:srgbClr val="FF6D2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(*)</a:t>
              </a:r>
            </a:p>
          </p:txBody>
        </p:sp>
        <p:sp>
          <p:nvSpPr>
            <p:cNvPr id="18" name="Marcador de texto 5">
              <a:hlinkClick r:id="rId4"/>
              <a:extLst>
                <a:ext uri="{FF2B5EF4-FFF2-40B4-BE49-F238E27FC236}">
                  <a16:creationId xmlns:a16="http://schemas.microsoft.com/office/drawing/2014/main" id="{840CB31D-9801-F342-B3A5-C677C051B098}"/>
                </a:ext>
              </a:extLst>
            </p:cNvPr>
            <p:cNvSpPr txBox="1">
              <a:spLocks/>
            </p:cNvSpPr>
            <p:nvPr/>
          </p:nvSpPr>
          <p:spPr>
            <a:xfrm>
              <a:off x="758757" y="1349822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rgbClr val="FF6D2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13%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2104323B-F64B-C646-BEEC-CA8775E6ABD2}"/>
              </a:ext>
            </a:extLst>
          </p:cNvPr>
          <p:cNvGrpSpPr/>
          <p:nvPr/>
        </p:nvGrpSpPr>
        <p:grpSpPr>
          <a:xfrm>
            <a:off x="688182" y="2409365"/>
            <a:ext cx="1844300" cy="1184958"/>
            <a:chOff x="688182" y="2423879"/>
            <a:chExt cx="1844300" cy="1184958"/>
          </a:xfrm>
        </p:grpSpPr>
        <p:sp>
          <p:nvSpPr>
            <p:cNvPr id="17" name="Marcador de texto 5">
              <a:hlinkClick r:id="rId4"/>
              <a:extLst>
                <a:ext uri="{FF2B5EF4-FFF2-40B4-BE49-F238E27FC236}">
                  <a16:creationId xmlns:a16="http://schemas.microsoft.com/office/drawing/2014/main" id="{F996133E-B942-D345-AE8D-4AA25E6C3454}"/>
                </a:ext>
              </a:extLst>
            </p:cNvPr>
            <p:cNvSpPr txBox="1">
              <a:spLocks/>
            </p:cNvSpPr>
            <p:nvPr/>
          </p:nvSpPr>
          <p:spPr>
            <a:xfrm>
              <a:off x="688183" y="3235231"/>
              <a:ext cx="1844299" cy="3736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rgbClr val="4AA85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 EMPLEOS</a:t>
              </a:r>
            </a:p>
          </p:txBody>
        </p:sp>
        <p:sp>
          <p:nvSpPr>
            <p:cNvPr id="19" name="Marcador de texto 5">
              <a:hlinkClick r:id="rId4"/>
              <a:extLst>
                <a:ext uri="{FF2B5EF4-FFF2-40B4-BE49-F238E27FC236}">
                  <a16:creationId xmlns:a16="http://schemas.microsoft.com/office/drawing/2014/main" id="{B7FCB7F0-8E45-5448-9CC6-629A6149AD95}"/>
                </a:ext>
              </a:extLst>
            </p:cNvPr>
            <p:cNvSpPr txBox="1">
              <a:spLocks/>
            </p:cNvSpPr>
            <p:nvPr/>
          </p:nvSpPr>
          <p:spPr>
            <a:xfrm>
              <a:off x="688182" y="3015433"/>
              <a:ext cx="1844300" cy="31763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600" b="1" dirty="0">
                  <a:solidFill>
                    <a:srgbClr val="4AA85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MILLONES</a:t>
              </a:r>
            </a:p>
          </p:txBody>
        </p:sp>
        <p:sp>
          <p:nvSpPr>
            <p:cNvPr id="21" name="Marcador de texto 5">
              <a:hlinkClick r:id="rId4"/>
              <a:extLst>
                <a:ext uri="{FF2B5EF4-FFF2-40B4-BE49-F238E27FC236}">
                  <a16:creationId xmlns:a16="http://schemas.microsoft.com/office/drawing/2014/main" id="{31C356E1-B306-3F48-B2F1-5B2C1AAAB858}"/>
                </a:ext>
              </a:extLst>
            </p:cNvPr>
            <p:cNvSpPr txBox="1">
              <a:spLocks/>
            </p:cNvSpPr>
            <p:nvPr/>
          </p:nvSpPr>
          <p:spPr>
            <a:xfrm>
              <a:off x="758757" y="2423879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rgbClr val="4AA85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1.6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F7A7F01F-C952-DF46-BAD7-64B425037A50}"/>
              </a:ext>
            </a:extLst>
          </p:cNvPr>
          <p:cNvGrpSpPr/>
          <p:nvPr/>
        </p:nvGrpSpPr>
        <p:grpSpPr>
          <a:xfrm>
            <a:off x="688182" y="3773708"/>
            <a:ext cx="1844300" cy="1243015"/>
            <a:chOff x="688182" y="3773708"/>
            <a:chExt cx="1844300" cy="1243015"/>
          </a:xfrm>
        </p:grpSpPr>
        <p:sp>
          <p:nvSpPr>
            <p:cNvPr id="22" name="Marcador de texto 5">
              <a:hlinkClick r:id="rId4"/>
              <a:extLst>
                <a:ext uri="{FF2B5EF4-FFF2-40B4-BE49-F238E27FC236}">
                  <a16:creationId xmlns:a16="http://schemas.microsoft.com/office/drawing/2014/main" id="{CCBDB67E-5BBF-1944-845D-2E27476A7977}"/>
                </a:ext>
              </a:extLst>
            </p:cNvPr>
            <p:cNvSpPr txBox="1">
              <a:spLocks/>
            </p:cNvSpPr>
            <p:nvPr/>
          </p:nvSpPr>
          <p:spPr>
            <a:xfrm>
              <a:off x="688182" y="4437832"/>
              <a:ext cx="1844300" cy="31763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600" b="1" dirty="0">
                  <a:solidFill>
                    <a:srgbClr val="135EAB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MILLONES</a:t>
              </a:r>
            </a:p>
          </p:txBody>
        </p:sp>
        <p:sp>
          <p:nvSpPr>
            <p:cNvPr id="26" name="Marcador de texto 5">
              <a:hlinkClick r:id="rId4"/>
              <a:extLst>
                <a:ext uri="{FF2B5EF4-FFF2-40B4-BE49-F238E27FC236}">
                  <a16:creationId xmlns:a16="http://schemas.microsoft.com/office/drawing/2014/main" id="{B0ECF40F-5BE0-C647-87CF-1B82FE3B8DAF}"/>
                </a:ext>
              </a:extLst>
            </p:cNvPr>
            <p:cNvSpPr txBox="1">
              <a:spLocks/>
            </p:cNvSpPr>
            <p:nvPr/>
          </p:nvSpPr>
          <p:spPr>
            <a:xfrm>
              <a:off x="758757" y="3773708"/>
              <a:ext cx="1703151" cy="842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4400" b="1" dirty="0">
                  <a:solidFill>
                    <a:srgbClr val="135EAB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US$ 4,388</a:t>
              </a:r>
            </a:p>
          </p:txBody>
        </p:sp>
        <p:sp>
          <p:nvSpPr>
            <p:cNvPr id="27" name="Marcador de texto 5">
              <a:hlinkClick r:id="rId4"/>
              <a:extLst>
                <a:ext uri="{FF2B5EF4-FFF2-40B4-BE49-F238E27FC236}">
                  <a16:creationId xmlns:a16="http://schemas.microsoft.com/office/drawing/2014/main" id="{B69F706E-C2E9-A641-847C-07F08C296A07}"/>
                </a:ext>
              </a:extLst>
            </p:cNvPr>
            <p:cNvSpPr txBox="1">
              <a:spLocks/>
            </p:cNvSpPr>
            <p:nvPr/>
          </p:nvSpPr>
          <p:spPr>
            <a:xfrm>
              <a:off x="688183" y="4643117"/>
              <a:ext cx="1844299" cy="3736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MX" sz="1400" b="1" dirty="0">
                  <a:solidFill>
                    <a:srgbClr val="135EA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en IGV</a:t>
              </a: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7F476D0-3023-494E-8F64-09200984A87E}"/>
              </a:ext>
            </a:extLst>
          </p:cNvPr>
          <p:cNvCxnSpPr>
            <a:cxnSpLocks/>
          </p:cNvCxnSpPr>
          <p:nvPr/>
        </p:nvCxnSpPr>
        <p:spPr>
          <a:xfrm>
            <a:off x="723469" y="2394851"/>
            <a:ext cx="17737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9F6EF405-103E-8846-BDF3-906695FAF6C7}"/>
              </a:ext>
            </a:extLst>
          </p:cNvPr>
          <p:cNvCxnSpPr>
            <a:cxnSpLocks/>
          </p:cNvCxnSpPr>
          <p:nvPr/>
        </p:nvCxnSpPr>
        <p:spPr>
          <a:xfrm>
            <a:off x="723469" y="3657594"/>
            <a:ext cx="17737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o 30">
            <a:extLst>
              <a:ext uri="{FF2B5EF4-FFF2-40B4-BE49-F238E27FC236}">
                <a16:creationId xmlns:a16="http://schemas.microsoft.com/office/drawing/2014/main" id="{FFE697AE-529F-0247-8954-42EF1D23C6B5}"/>
              </a:ext>
            </a:extLst>
          </p:cNvPr>
          <p:cNvGrpSpPr/>
          <p:nvPr/>
        </p:nvGrpSpPr>
        <p:grpSpPr>
          <a:xfrm>
            <a:off x="0" y="4080042"/>
            <a:ext cx="6819900" cy="2794000"/>
            <a:chOff x="0" y="4080042"/>
            <a:chExt cx="6819900" cy="2794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37C4CC5-1D47-BF4F-9D44-F15683E9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80042"/>
              <a:ext cx="6819900" cy="2794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94C5EC-C8A9-5841-B1C2-873AEF11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970" y="5338008"/>
              <a:ext cx="2437399" cy="1218700"/>
            </a:xfrm>
            <a:prstGeom prst="rect">
              <a:avLst/>
            </a:prstGeom>
          </p:spPr>
        </p:pic>
      </p:grpSp>
      <p:sp>
        <p:nvSpPr>
          <p:cNvPr id="29" name="5 CuadroTexto">
            <a:extLst>
              <a:ext uri="{FF2B5EF4-FFF2-40B4-BE49-F238E27FC236}">
                <a16:creationId xmlns:a16="http://schemas.microsoft.com/office/drawing/2014/main" id="{AC37DAB5-C7D6-B54B-9B7E-D7737464B158}"/>
              </a:ext>
            </a:extLst>
          </p:cNvPr>
          <p:cNvSpPr txBox="1"/>
          <p:nvPr/>
        </p:nvSpPr>
        <p:spPr>
          <a:xfrm>
            <a:off x="5665409" y="5320924"/>
            <a:ext cx="2790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1/ Sin incluir los proyectos priorizados en el PNIC</a:t>
            </a:r>
          </a:p>
        </p:txBody>
      </p:sp>
      <p:sp>
        <p:nvSpPr>
          <p:cNvPr id="33" name="5 CuadroTexto">
            <a:extLst>
              <a:ext uri="{FF2B5EF4-FFF2-40B4-BE49-F238E27FC236}">
                <a16:creationId xmlns:a16="http://schemas.microsoft.com/office/drawing/2014/main" id="{C965740F-B092-D845-AA8E-0A6F1A5949BC}"/>
              </a:ext>
            </a:extLst>
          </p:cNvPr>
          <p:cNvSpPr txBox="1"/>
          <p:nvPr/>
        </p:nvSpPr>
        <p:spPr>
          <a:xfrm>
            <a:off x="5665409" y="6282594"/>
            <a:ext cx="5636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Fuente: </a:t>
            </a:r>
            <a:r>
              <a:rPr lang="es-ES" sz="11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Ositran</a:t>
            </a:r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s-ES" sz="11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Proinversión</a:t>
            </a:r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s-ES" sz="11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Macroconsult</a:t>
            </a:r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, Plan Nacional de Infraestructura y Competitividad, Medios de comunicación.</a:t>
            </a:r>
          </a:p>
        </p:txBody>
      </p:sp>
    </p:spTree>
    <p:extLst>
      <p:ext uri="{BB962C8B-B14F-4D97-AF65-F5344CB8AC3E}">
        <p14:creationId xmlns:p14="http://schemas.microsoft.com/office/powerpoint/2010/main" val="3539348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585653" y="406241"/>
            <a:ext cx="6178233" cy="855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latin typeface="Arial" panose="020B0604020202020204" pitchFamily="34" charset="0"/>
              </a:rPr>
              <a:t>Propuestas generales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B9F01A3-11B5-2941-8381-74C92D387E26}"/>
              </a:ext>
            </a:extLst>
          </p:cNvPr>
          <p:cNvSpPr txBox="1">
            <a:spLocks/>
          </p:cNvSpPr>
          <p:nvPr/>
        </p:nvSpPr>
        <p:spPr>
          <a:xfrm>
            <a:off x="2575561" y="1694276"/>
            <a:ext cx="8321040" cy="31885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P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Empaquetamiento de proyectos, enfoque territorial, agencia de infraestructura, Modificar ley de contrataciones con PMO, BIM y contratos NEC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P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Evaluación de acciones de control, no superposición con el funcionario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P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Revisar ley de APP y eliminar duplicidad de opiniones y exceso de intervención MEF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P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Pasar del enfoque de infraestructura al de servicios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P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Implementar reasentamientos para mejorar liberación de áreas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P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Seguridad jurídica para la inversión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P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APP para sectores sociales, salud, educación y agua y saneamiento</a:t>
            </a:r>
          </a:p>
        </p:txBody>
      </p:sp>
    </p:spTree>
    <p:extLst>
      <p:ext uri="{BB962C8B-B14F-4D97-AF65-F5344CB8AC3E}">
        <p14:creationId xmlns:p14="http://schemas.microsoft.com/office/powerpoint/2010/main" val="3244925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563233-F012-0540-BDBA-7CBD4853FE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1" y="377343"/>
            <a:ext cx="6190805" cy="167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latin typeface="Arial" panose="020B0604020202020204" pitchFamily="34" charset="0"/>
              </a:rPr>
              <a:t>¿Cómo podemos trabajar juntos en el año del Bicentenario?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D28BD18-9E80-B340-9721-9BDC3F4C75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75"/>
          <a:stretch/>
        </p:blipFill>
        <p:spPr>
          <a:xfrm>
            <a:off x="8562000" y="283245"/>
            <a:ext cx="2910840" cy="11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59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A1445381-87DE-FC4D-9607-DDA69404FC78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" y="-2167"/>
            <a:ext cx="12204000" cy="68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A8975B20-4884-8D4A-970A-F3848B50B400}"/>
              </a:ext>
            </a:extLst>
          </p:cNvPr>
          <p:cNvSpPr txBox="1">
            <a:spLocks/>
          </p:cNvSpPr>
          <p:nvPr/>
        </p:nvSpPr>
        <p:spPr>
          <a:xfrm>
            <a:off x="7695676" y="3823674"/>
            <a:ext cx="4406324" cy="1672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MX" sz="2000" b="1" dirty="0">
                <a:latin typeface="Arial Narrow" panose="020B0604020202020204" pitchFamily="34" charset="0"/>
              </a:rPr>
              <a:t>Baja calidad de proyectos genera: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MX" sz="2000" dirty="0">
                <a:latin typeface="Arial Narrow" panose="020B0604020202020204" pitchFamily="34" charset="0"/>
              </a:rPr>
              <a:t>Paralizaciones, retrasos y más costos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MX" sz="2000" dirty="0">
                <a:latin typeface="Arial Narrow" panose="020B0604020202020204" pitchFamily="34" charset="0"/>
              </a:rPr>
              <a:t>No control de avance físico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515826"/>
            <a:ext cx="4971084" cy="14091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latin typeface="Arial" panose="020B0604020202020204" pitchFamily="34" charset="0"/>
                <a:cs typeface="Arial" panose="020B0604020202020204" pitchFamily="34" charset="0"/>
              </a:rPr>
              <a:t>Problemas </a:t>
            </a:r>
            <a:br>
              <a:rPr lang="es-PE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3600" b="1" dirty="0">
                <a:latin typeface="Arial" panose="020B0604020202020204" pitchFamily="34" charset="0"/>
                <a:cs typeface="Arial" panose="020B0604020202020204" pitchFamily="34" charset="0"/>
              </a:rPr>
              <a:t>en la ejecución</a:t>
            </a:r>
          </a:p>
        </p:txBody>
      </p:sp>
    </p:spTree>
    <p:extLst>
      <p:ext uri="{BB962C8B-B14F-4D97-AF65-F5344CB8AC3E}">
        <p14:creationId xmlns:p14="http://schemas.microsoft.com/office/powerpoint/2010/main" val="213334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5D89B5-80D1-6744-A85B-A283DFF79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-1" y="4407"/>
            <a:ext cx="12192001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A8975B20-4884-8D4A-970A-F3848B50B400}"/>
              </a:ext>
            </a:extLst>
          </p:cNvPr>
          <p:cNvSpPr txBox="1">
            <a:spLocks/>
          </p:cNvSpPr>
          <p:nvPr/>
        </p:nvSpPr>
        <p:spPr>
          <a:xfrm>
            <a:off x="5372100" y="4919998"/>
            <a:ext cx="6819899" cy="1350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MX" sz="2400" dirty="0">
                <a:latin typeface="Arial Narrow" panose="020B0604020202020204" pitchFamily="34" charset="0"/>
              </a:rPr>
              <a:t>Superposición opiniones técnicas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MX" sz="2400" dirty="0">
                <a:latin typeface="Arial Narrow" panose="020B0604020202020204" pitchFamily="34" charset="0"/>
              </a:rPr>
              <a:t>Falta de evaluación de los informes de control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es-MX" sz="2400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515826"/>
            <a:ext cx="3033796" cy="11663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latin typeface="Arial" panose="020B0604020202020204" pitchFamily="34" charset="0"/>
                <a:cs typeface="Arial" panose="020B0604020202020204" pitchFamily="34" charset="0"/>
              </a:rPr>
              <a:t>Problemas en el control</a:t>
            </a:r>
          </a:p>
        </p:txBody>
      </p:sp>
    </p:spTree>
    <p:extLst>
      <p:ext uri="{BB962C8B-B14F-4D97-AF65-F5344CB8AC3E}">
        <p14:creationId xmlns:p14="http://schemas.microsoft.com/office/powerpoint/2010/main" val="3491544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F80D697-AE07-284D-B77E-822498757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515826"/>
            <a:ext cx="5969980" cy="11663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000" b="1" dirty="0">
                <a:latin typeface="Arial" panose="020B0604020202020204" pitchFamily="34" charset="0"/>
                <a:cs typeface="Arial" panose="020B0604020202020204" pitchFamily="34" charset="0"/>
              </a:rPr>
              <a:t>Propuestas para mejora inversión pública-obra pública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966ABFA-327B-C64A-947B-8CEF30E23085}"/>
              </a:ext>
            </a:extLst>
          </p:cNvPr>
          <p:cNvSpPr/>
          <p:nvPr/>
        </p:nvSpPr>
        <p:spPr>
          <a:xfrm>
            <a:off x="2807369" y="1909994"/>
            <a:ext cx="2546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sz="2800" b="1" dirty="0">
                <a:solidFill>
                  <a:srgbClr val="0070C0"/>
                </a:solidFill>
                <a:latin typeface="Arial Narrow" panose="020B0604020202020204" pitchFamily="34" charset="0"/>
              </a:rPr>
              <a:t>En planificación y formulación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7BF00E7-B5B2-1A45-BCC4-170F600AE59F}"/>
              </a:ext>
            </a:extLst>
          </p:cNvPr>
          <p:cNvSpPr/>
          <p:nvPr/>
        </p:nvSpPr>
        <p:spPr>
          <a:xfrm>
            <a:off x="6803259" y="3028386"/>
            <a:ext cx="3628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4020202020204" pitchFamily="34" charset="0"/>
              </a:rPr>
              <a:t>Planificación territorial y reforma en la asignación presupuestal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BBEB239-41D7-1349-883D-B22BD6541F2A}"/>
              </a:ext>
            </a:extLst>
          </p:cNvPr>
          <p:cNvSpPr/>
          <p:nvPr/>
        </p:nvSpPr>
        <p:spPr>
          <a:xfrm>
            <a:off x="6241366" y="4015047"/>
            <a:ext cx="3891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4020202020204" pitchFamily="34" charset="0"/>
              </a:rPr>
              <a:t>Creación de una Agencia Nacional de Infraestructura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D7D0D3C-00DE-0249-B67C-146D53375D9C}"/>
              </a:ext>
            </a:extLst>
          </p:cNvPr>
          <p:cNvSpPr/>
          <p:nvPr/>
        </p:nvSpPr>
        <p:spPr>
          <a:xfrm>
            <a:off x="4997390" y="4934173"/>
            <a:ext cx="3381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lang="es-PE" sz="2000" dirty="0">
                <a:latin typeface="Arial Narrow" panose="020B0604020202020204" pitchFamily="34" charset="0"/>
              </a:rPr>
              <a:t>Obras de relevancia nacional a cargo del Gobierno Nacional</a:t>
            </a:r>
          </a:p>
        </p:txBody>
      </p:sp>
    </p:spTree>
    <p:extLst>
      <p:ext uri="{BB962C8B-B14F-4D97-AF65-F5344CB8AC3E}">
        <p14:creationId xmlns:p14="http://schemas.microsoft.com/office/powerpoint/2010/main" val="218682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639783-CBA4-DC41-BD39-9E2C5E085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51" y="2673655"/>
            <a:ext cx="11011941" cy="42003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47B35D-7B4F-9647-B229-9FDA4E3480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1747" y="-341712"/>
            <a:ext cx="4284776" cy="3400291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515826"/>
            <a:ext cx="5981700" cy="638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latin typeface="Arial" panose="020B0604020202020204" pitchFamily="34" charset="0"/>
              </a:rPr>
              <a:t>Propuestas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1ED7562-46EE-284B-B03A-E72140AC783E}"/>
              </a:ext>
            </a:extLst>
          </p:cNvPr>
          <p:cNvSpPr/>
          <p:nvPr/>
        </p:nvSpPr>
        <p:spPr>
          <a:xfrm>
            <a:off x="2961766" y="1532943"/>
            <a:ext cx="4166996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4020202020204" pitchFamily="34" charset="0"/>
              </a:rPr>
              <a:t>Empaquetar inversiones territoriales y multisectoriales</a:t>
            </a:r>
          </a:p>
          <a:p>
            <a:pPr marL="182563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4020202020204" pitchFamily="34" charset="0"/>
              </a:rPr>
              <a:t>Implementar PMO, BIM, contratos colaborativos, etc.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06F87E7-B63E-FD49-932D-B5111AB99300}"/>
              </a:ext>
            </a:extLst>
          </p:cNvPr>
          <p:cNvSpPr/>
          <p:nvPr/>
        </p:nvSpPr>
        <p:spPr>
          <a:xfrm>
            <a:off x="1138830" y="1532943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2400" b="1" dirty="0">
                <a:solidFill>
                  <a:srgbClr val="0070C0"/>
                </a:solidFill>
                <a:latin typeface="Arial Narrow" panose="020B0604020202020204" pitchFamily="34" charset="0"/>
              </a:rPr>
              <a:t>En ejecución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BD812FE-FF44-D74B-BF24-B05C18C122E7}"/>
              </a:ext>
            </a:extLst>
          </p:cNvPr>
          <p:cNvSpPr/>
          <p:nvPr/>
        </p:nvSpPr>
        <p:spPr>
          <a:xfrm>
            <a:off x="1451416" y="3427040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2400" b="1" dirty="0">
                <a:solidFill>
                  <a:srgbClr val="0070C0"/>
                </a:solidFill>
                <a:latin typeface="Arial Narrow" panose="020B0604020202020204" pitchFamily="34" charset="0"/>
              </a:rPr>
              <a:t>En control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E482F86-7037-934A-AD0F-9655AE18B05C}"/>
              </a:ext>
            </a:extLst>
          </p:cNvPr>
          <p:cNvSpPr/>
          <p:nvPr/>
        </p:nvSpPr>
        <p:spPr>
          <a:xfrm>
            <a:off x="2961958" y="3427040"/>
            <a:ext cx="4166996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4020202020204" pitchFamily="34" charset="0"/>
              </a:rPr>
              <a:t>Evaluar la calidad de los informes de control simultáneo y ex post</a:t>
            </a:r>
          </a:p>
          <a:p>
            <a:pPr marL="182563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4020202020204" pitchFamily="34" charset="0"/>
              </a:rPr>
              <a:t>Colocar en línea toda la información sobre los proyectos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5E8652E-E55E-D24D-8138-6E4EA71B2382}"/>
              </a:ext>
            </a:extLst>
          </p:cNvPr>
          <p:cNvGrpSpPr/>
          <p:nvPr/>
        </p:nvGrpSpPr>
        <p:grpSpPr>
          <a:xfrm>
            <a:off x="0" y="4080042"/>
            <a:ext cx="6819900" cy="2794000"/>
            <a:chOff x="0" y="4080042"/>
            <a:chExt cx="6819900" cy="2794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37C4CC5-1D47-BF4F-9D44-F15683E9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80042"/>
              <a:ext cx="6819900" cy="2794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94C5EC-C8A9-5841-B1C2-873AEF11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970" y="5338008"/>
              <a:ext cx="2437399" cy="121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1104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8" grpId="0"/>
      <p:bldP spid="19" grpId="0"/>
      <p:bldP spid="2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ED030B-C87E-B146-9A3A-0171D545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2166"/>
            <a:ext cx="12192000" cy="476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F8AB0D7-D95B-2B44-950F-1E4006D4E5A1}"/>
              </a:ext>
            </a:extLst>
          </p:cNvPr>
          <p:cNvSpPr txBox="1">
            <a:spLocks/>
          </p:cNvSpPr>
          <p:nvPr/>
        </p:nvSpPr>
        <p:spPr>
          <a:xfrm>
            <a:off x="449482" y="515826"/>
            <a:ext cx="3277417" cy="16890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>
                <a:latin typeface="Arial" panose="020B0604020202020204" pitchFamily="34" charset="0"/>
              </a:rPr>
              <a:t>Propuestas en APP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58823CC-817F-A84F-8FF1-070A6754A951}"/>
              </a:ext>
            </a:extLst>
          </p:cNvPr>
          <p:cNvGrpSpPr/>
          <p:nvPr/>
        </p:nvGrpSpPr>
        <p:grpSpPr>
          <a:xfrm>
            <a:off x="3256851" y="0"/>
            <a:ext cx="10074000" cy="7240688"/>
            <a:chOff x="3256851" y="0"/>
            <a:chExt cx="10074000" cy="7240688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2E6FD38-55E3-2C44-B9AF-E6E179194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326" y="614756"/>
              <a:ext cx="6350000" cy="48514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4A5EE75-A4ED-9A49-8B1E-8B790DD13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673507" y="-1416656"/>
              <a:ext cx="7240688" cy="10074000"/>
            </a:xfrm>
            <a:prstGeom prst="rect">
              <a:avLst/>
            </a:prstGeom>
          </p:spPr>
        </p:pic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8917D6-D2A4-0440-929C-34F5CCC23ECD}"/>
              </a:ext>
            </a:extLst>
          </p:cNvPr>
          <p:cNvSpPr/>
          <p:nvPr/>
        </p:nvSpPr>
        <p:spPr>
          <a:xfrm>
            <a:off x="4798515" y="1125468"/>
            <a:ext cx="533245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indent="-1873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4020202020204" pitchFamily="34" charset="0"/>
              </a:rPr>
              <a:t>Reestructuración del proceso APP</a:t>
            </a:r>
          </a:p>
          <a:p>
            <a:pPr marL="187325" indent="-1873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4020202020204" pitchFamily="34" charset="0"/>
              </a:rPr>
              <a:t>Desincentivar conductas oportunistas en concursos</a:t>
            </a:r>
          </a:p>
          <a:p>
            <a:pPr marL="187325" indent="-1873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4020202020204" pitchFamily="34" charset="0"/>
              </a:rPr>
              <a:t>Liberación de áreas: procesos de reasentamiento y reubicación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6424049-B421-3D4F-9993-DDBC3446D2F0}"/>
              </a:ext>
            </a:extLst>
          </p:cNvPr>
          <p:cNvGrpSpPr/>
          <p:nvPr/>
        </p:nvGrpSpPr>
        <p:grpSpPr>
          <a:xfrm>
            <a:off x="0" y="4080042"/>
            <a:ext cx="6819900" cy="2794000"/>
            <a:chOff x="0" y="4080042"/>
            <a:chExt cx="6819900" cy="2794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37C4CC5-1D47-BF4F-9D44-F15683E9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80042"/>
              <a:ext cx="6819900" cy="2794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94C5EC-C8A9-5841-B1C2-873AEF11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970" y="5338008"/>
              <a:ext cx="2437399" cy="121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09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3E1686A-9F80-A84E-B2A2-9EC8DAE6DB6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6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83CA3B0-F071-FC4E-9576-445273EAF2B3}"/>
              </a:ext>
            </a:extLst>
          </p:cNvPr>
          <p:cNvSpPr/>
          <p:nvPr/>
        </p:nvSpPr>
        <p:spPr>
          <a:xfrm>
            <a:off x="12012000" y="-2166"/>
            <a:ext cx="180000" cy="1674000"/>
          </a:xfrm>
          <a:prstGeom prst="rect">
            <a:avLst/>
          </a:prstGeom>
          <a:solidFill>
            <a:srgbClr val="FF6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C4CC5-1D47-BF4F-9D44-F15683E93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0042"/>
            <a:ext cx="6819900" cy="279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94C5EC-C8A9-5841-B1C2-873AEF1109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70" y="5338008"/>
            <a:ext cx="2437399" cy="12187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A2979E-7BCD-214F-A8D4-89887833BE22}"/>
              </a:ext>
            </a:extLst>
          </p:cNvPr>
          <p:cNvSpPr/>
          <p:nvPr/>
        </p:nvSpPr>
        <p:spPr>
          <a:xfrm>
            <a:off x="12012000" y="1663796"/>
            <a:ext cx="180000" cy="842400"/>
          </a:xfrm>
          <a:prstGeom prst="rect">
            <a:avLst/>
          </a:prstGeom>
          <a:solidFill>
            <a:srgbClr val="4AA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B17BA9-2DE9-EC42-973B-4F837123467D}"/>
              </a:ext>
            </a:extLst>
          </p:cNvPr>
          <p:cNvSpPr/>
          <p:nvPr/>
        </p:nvSpPr>
        <p:spPr>
          <a:xfrm>
            <a:off x="12012000" y="2506196"/>
            <a:ext cx="180000" cy="842400"/>
          </a:xfrm>
          <a:prstGeom prst="rect">
            <a:avLst/>
          </a:prstGeom>
          <a:solidFill>
            <a:srgbClr val="13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Arial Narrow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81BD71-A669-3343-A341-FC2610007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8277" y="1346752"/>
            <a:ext cx="8407400" cy="27178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C4B3D92D-7AC0-D441-AC3E-62DCC5F2D57E}"/>
              </a:ext>
            </a:extLst>
          </p:cNvPr>
          <p:cNvSpPr txBox="1">
            <a:spLocks/>
          </p:cNvSpPr>
          <p:nvPr/>
        </p:nvSpPr>
        <p:spPr>
          <a:xfrm>
            <a:off x="449482" y="515826"/>
            <a:ext cx="4537131" cy="1673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rgbClr val="FAFAFA"/>
                </a:solidFill>
                <a:latin typeface="Arial" panose="020B0604020202020204" pitchFamily="34" charset="0"/>
              </a:rPr>
              <a:t>Avance de las APP en los sectores y qué nos falta…</a:t>
            </a:r>
          </a:p>
        </p:txBody>
      </p:sp>
    </p:spTree>
    <p:extLst>
      <p:ext uri="{BB962C8B-B14F-4D97-AF65-F5344CB8AC3E}">
        <p14:creationId xmlns:p14="http://schemas.microsoft.com/office/powerpoint/2010/main" val="213330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2107</Words>
  <Application>Microsoft Macintosh PowerPoint</Application>
  <PresentationFormat>Panorámica</PresentationFormat>
  <Paragraphs>547</Paragraphs>
  <Slides>36</Slides>
  <Notes>21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Arial Narrow</vt:lpstr>
      <vt:lpstr>Calibri</vt:lpstr>
      <vt:lpstr>Franklin Gothic Book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Mariapaz Puga</cp:lastModifiedBy>
  <cp:revision>418</cp:revision>
  <dcterms:created xsi:type="dcterms:W3CDTF">2020-11-03T15:25:47Z</dcterms:created>
  <dcterms:modified xsi:type="dcterms:W3CDTF">2020-11-05T23:37:32Z</dcterms:modified>
</cp:coreProperties>
</file>